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8" r:id="rId5"/>
    <p:sldId id="300" r:id="rId6"/>
    <p:sldId id="301" r:id="rId7"/>
    <p:sldId id="303" r:id="rId8"/>
    <p:sldId id="302" r:id="rId9"/>
    <p:sldId id="305" r:id="rId10"/>
    <p:sldId id="306" r:id="rId11"/>
    <p:sldId id="307" r:id="rId12"/>
    <p:sldId id="308" r:id="rId13"/>
    <p:sldId id="309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C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4BE50-C65C-4B93-B1AD-8721E1B83622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7E52A7B-9892-43D3-B6A3-87D67C51F3FC}">
      <dgm:prSet phldrT="[Text]" custT="1"/>
      <dgm:spPr/>
      <dgm:t>
        <a:bodyPr/>
        <a:lstStyle/>
        <a:p>
          <a:r>
            <a:rPr lang="en-US" sz="800" dirty="0"/>
            <a:t>Fetch raw data from APIs</a:t>
          </a:r>
        </a:p>
      </dgm:t>
    </dgm:pt>
    <dgm:pt modelId="{367A7441-2475-4D8B-A05E-30B7A2980403}" type="parTrans" cxnId="{54DAE72E-2888-40D9-A7D4-D85C16AE79E0}">
      <dgm:prSet/>
      <dgm:spPr/>
      <dgm:t>
        <a:bodyPr/>
        <a:lstStyle/>
        <a:p>
          <a:endParaRPr lang="en-US" sz="2400"/>
        </a:p>
      </dgm:t>
    </dgm:pt>
    <dgm:pt modelId="{D4B6366B-3531-44AC-84F0-A626B3C0D908}" type="sibTrans" cxnId="{54DAE72E-2888-40D9-A7D4-D85C16AE79E0}">
      <dgm:prSet/>
      <dgm:spPr/>
      <dgm:t>
        <a:bodyPr/>
        <a:lstStyle/>
        <a:p>
          <a:endParaRPr lang="en-US" sz="2400"/>
        </a:p>
      </dgm:t>
    </dgm:pt>
    <dgm:pt modelId="{A8A9619E-1261-47BF-A364-B837E0CED63A}">
      <dgm:prSet phldrT="[Text]" custT="1"/>
      <dgm:spPr/>
      <dgm:t>
        <a:bodyPr/>
        <a:lstStyle/>
        <a:p>
          <a:r>
            <a:rPr lang="en-US" sz="800" dirty="0"/>
            <a:t>Store data in MongoDB</a:t>
          </a:r>
        </a:p>
      </dgm:t>
    </dgm:pt>
    <dgm:pt modelId="{E7BF32E5-01EE-4CED-85F8-C526D70EA123}" type="parTrans" cxnId="{01A8ACEC-76AB-49FF-9D25-DAA3B7005A66}">
      <dgm:prSet/>
      <dgm:spPr/>
      <dgm:t>
        <a:bodyPr/>
        <a:lstStyle/>
        <a:p>
          <a:endParaRPr lang="en-US" sz="2400"/>
        </a:p>
      </dgm:t>
    </dgm:pt>
    <dgm:pt modelId="{3A315025-A1ED-41DD-952B-48BAA1D8EB92}" type="sibTrans" cxnId="{01A8ACEC-76AB-49FF-9D25-DAA3B7005A66}">
      <dgm:prSet/>
      <dgm:spPr/>
      <dgm:t>
        <a:bodyPr/>
        <a:lstStyle/>
        <a:p>
          <a:endParaRPr lang="en-US" sz="2400"/>
        </a:p>
      </dgm:t>
    </dgm:pt>
    <dgm:pt modelId="{F7BA3F0D-06C5-4E18-BC55-2832E95AB77F}">
      <dgm:prSet phldrT="[Text]" custT="1"/>
      <dgm:spPr/>
      <dgm:t>
        <a:bodyPr/>
        <a:lstStyle/>
        <a:p>
          <a:r>
            <a:rPr lang="en-US" sz="800" dirty="0"/>
            <a:t>Fetch data from MongoDB to Data frame</a:t>
          </a:r>
        </a:p>
      </dgm:t>
    </dgm:pt>
    <dgm:pt modelId="{A0B0FFF0-46D7-4DE8-855D-6BCC3F47EBB3}" type="parTrans" cxnId="{03BD9162-069F-46E4-9A51-FA2E5220BC17}">
      <dgm:prSet/>
      <dgm:spPr/>
      <dgm:t>
        <a:bodyPr/>
        <a:lstStyle/>
        <a:p>
          <a:endParaRPr lang="en-US" sz="2400"/>
        </a:p>
      </dgm:t>
    </dgm:pt>
    <dgm:pt modelId="{7C7089D4-84BF-4F28-900B-3C008EB5B241}" type="sibTrans" cxnId="{03BD9162-069F-46E4-9A51-FA2E5220BC17}">
      <dgm:prSet/>
      <dgm:spPr/>
      <dgm:t>
        <a:bodyPr/>
        <a:lstStyle/>
        <a:p>
          <a:endParaRPr lang="en-US" sz="2400"/>
        </a:p>
      </dgm:t>
    </dgm:pt>
    <dgm:pt modelId="{CDE83E58-79E9-4EAB-BBEB-664DF10E9ECB}">
      <dgm:prSet phldrT="[Text]" custT="1"/>
      <dgm:spPr/>
      <dgm:t>
        <a:bodyPr/>
        <a:lstStyle/>
        <a:p>
          <a:r>
            <a:rPr lang="en-US" sz="800" dirty="0"/>
            <a:t>Pre-Processing of data of the retrieved from MongoDB</a:t>
          </a:r>
        </a:p>
      </dgm:t>
    </dgm:pt>
    <dgm:pt modelId="{56327352-B6E4-46D1-9557-EC1951FF72D9}" type="parTrans" cxnId="{E1BF9E3B-7500-42F2-8D4F-63ABA281F01A}">
      <dgm:prSet/>
      <dgm:spPr/>
      <dgm:t>
        <a:bodyPr/>
        <a:lstStyle/>
        <a:p>
          <a:endParaRPr lang="en-US" sz="2400"/>
        </a:p>
      </dgm:t>
    </dgm:pt>
    <dgm:pt modelId="{A2C6FB5C-BBA9-492B-8E92-381835A97B55}" type="sibTrans" cxnId="{E1BF9E3B-7500-42F2-8D4F-63ABA281F01A}">
      <dgm:prSet/>
      <dgm:spPr/>
      <dgm:t>
        <a:bodyPr/>
        <a:lstStyle/>
        <a:p>
          <a:endParaRPr lang="en-US" sz="2400"/>
        </a:p>
      </dgm:t>
    </dgm:pt>
    <dgm:pt modelId="{B9B17526-F628-4982-9F28-1CE711C872DB}">
      <dgm:prSet phldrT="[Text]" custT="1"/>
      <dgm:spPr/>
      <dgm:t>
        <a:bodyPr/>
        <a:lstStyle/>
        <a:p>
          <a:r>
            <a:rPr lang="en-US" sz="800" dirty="0"/>
            <a:t>Splitting of Training data and Testing Data</a:t>
          </a:r>
        </a:p>
      </dgm:t>
    </dgm:pt>
    <dgm:pt modelId="{3095EEC1-E940-42A1-9C39-9F95E3160667}" type="parTrans" cxnId="{058E9A8B-F192-44CD-B99F-56D4F5D6CD5B}">
      <dgm:prSet/>
      <dgm:spPr/>
      <dgm:t>
        <a:bodyPr/>
        <a:lstStyle/>
        <a:p>
          <a:endParaRPr lang="en-US" sz="2400"/>
        </a:p>
      </dgm:t>
    </dgm:pt>
    <dgm:pt modelId="{8EFFEE4E-800A-40EA-854B-5F292A5AEE43}" type="sibTrans" cxnId="{058E9A8B-F192-44CD-B99F-56D4F5D6CD5B}">
      <dgm:prSet/>
      <dgm:spPr/>
      <dgm:t>
        <a:bodyPr/>
        <a:lstStyle/>
        <a:p>
          <a:endParaRPr lang="en-US" sz="2400"/>
        </a:p>
      </dgm:t>
    </dgm:pt>
    <dgm:pt modelId="{4F20818A-534E-4733-8BA1-16648D812FD4}">
      <dgm:prSet phldrT="[Text]" custT="1"/>
      <dgm:spPr/>
      <dgm:t>
        <a:bodyPr/>
        <a:lstStyle/>
        <a:p>
          <a:r>
            <a:rPr lang="en-US" sz="800" dirty="0"/>
            <a:t>Model Building</a:t>
          </a:r>
        </a:p>
      </dgm:t>
    </dgm:pt>
    <dgm:pt modelId="{C11A4528-FABA-490E-B97F-19CE300E3B70}" type="parTrans" cxnId="{06D3272B-8417-466A-82D0-76C7952F6709}">
      <dgm:prSet/>
      <dgm:spPr/>
      <dgm:t>
        <a:bodyPr/>
        <a:lstStyle/>
        <a:p>
          <a:endParaRPr lang="en-US" sz="2400"/>
        </a:p>
      </dgm:t>
    </dgm:pt>
    <dgm:pt modelId="{A159A3C3-CDDA-463D-A5C3-68A17B279D49}" type="sibTrans" cxnId="{06D3272B-8417-466A-82D0-76C7952F6709}">
      <dgm:prSet/>
      <dgm:spPr/>
      <dgm:t>
        <a:bodyPr/>
        <a:lstStyle/>
        <a:p>
          <a:endParaRPr lang="en-US" sz="2400"/>
        </a:p>
      </dgm:t>
    </dgm:pt>
    <dgm:pt modelId="{A234EC9F-FB29-4B56-9BD2-43499E99BC7B}">
      <dgm:prSet phldrT="[Text]" custT="1"/>
      <dgm:spPr/>
      <dgm:t>
        <a:bodyPr/>
        <a:lstStyle/>
        <a:p>
          <a:r>
            <a:rPr lang="en-US" sz="800" dirty="0"/>
            <a:t>Data should have 2 parameters – News Description&amp; Title</a:t>
          </a:r>
        </a:p>
      </dgm:t>
    </dgm:pt>
    <dgm:pt modelId="{71CCFE40-AA33-46D8-8928-3F3FD1280DD1}" type="parTrans" cxnId="{CD630E43-E35D-4541-8BB9-61E7310BAC82}">
      <dgm:prSet/>
      <dgm:spPr/>
      <dgm:t>
        <a:bodyPr/>
        <a:lstStyle/>
        <a:p>
          <a:endParaRPr lang="en-US"/>
        </a:p>
      </dgm:t>
    </dgm:pt>
    <dgm:pt modelId="{96A6B516-18A6-46DC-A58B-6ED0C336D11A}" type="sibTrans" cxnId="{CD630E43-E35D-4541-8BB9-61E7310BAC82}">
      <dgm:prSet/>
      <dgm:spPr/>
      <dgm:t>
        <a:bodyPr/>
        <a:lstStyle/>
        <a:p>
          <a:endParaRPr lang="en-US"/>
        </a:p>
      </dgm:t>
    </dgm:pt>
    <dgm:pt modelId="{5FA16612-4EA2-4228-ADC9-5F322FC91C6E}">
      <dgm:prSet custT="1"/>
      <dgm:spPr/>
      <dgm:t>
        <a:bodyPr/>
        <a:lstStyle/>
        <a:p>
          <a:r>
            <a:rPr lang="en-US" sz="800" dirty="0"/>
            <a:t>Data Label/Data Category (Business, Sports, </a:t>
          </a:r>
          <a:r>
            <a:rPr lang="en-US" sz="900" dirty="0"/>
            <a:t>Entertainment</a:t>
          </a:r>
          <a:r>
            <a:rPr lang="en-US" sz="800" dirty="0"/>
            <a:t>, Media)</a:t>
          </a:r>
        </a:p>
      </dgm:t>
    </dgm:pt>
    <dgm:pt modelId="{D64CD2B3-C206-4D23-8388-9E27CCC5192B}" type="parTrans" cxnId="{D54D2FE0-328C-4F78-99B7-90DDE95B9B5C}">
      <dgm:prSet/>
      <dgm:spPr/>
      <dgm:t>
        <a:bodyPr/>
        <a:lstStyle/>
        <a:p>
          <a:endParaRPr lang="en-US"/>
        </a:p>
      </dgm:t>
    </dgm:pt>
    <dgm:pt modelId="{EE108A81-B3BE-4963-94A7-887332226307}" type="sibTrans" cxnId="{D54D2FE0-328C-4F78-99B7-90DDE95B9B5C}">
      <dgm:prSet/>
      <dgm:spPr/>
      <dgm:t>
        <a:bodyPr/>
        <a:lstStyle/>
        <a:p>
          <a:endParaRPr lang="en-US"/>
        </a:p>
      </dgm:t>
    </dgm:pt>
    <dgm:pt modelId="{1FC7E392-EB1D-4B88-BBB7-712193FE3FD5}" type="pres">
      <dgm:prSet presAssocID="{6774BE50-C65C-4B93-B1AD-8721E1B83622}" presName="Name0" presStyleCnt="0">
        <dgm:presLayoutVars>
          <dgm:dir/>
          <dgm:resizeHandles val="exact"/>
        </dgm:presLayoutVars>
      </dgm:prSet>
      <dgm:spPr/>
    </dgm:pt>
    <dgm:pt modelId="{04A4163D-3530-4536-89C5-02D81A670640}" type="pres">
      <dgm:prSet presAssocID="{F7E52A7B-9892-43D3-B6A3-87D67C51F3FC}" presName="composite" presStyleCnt="0"/>
      <dgm:spPr/>
    </dgm:pt>
    <dgm:pt modelId="{93510660-5B7F-464E-9A54-00431AAED779}" type="pres">
      <dgm:prSet presAssocID="{F7E52A7B-9892-43D3-B6A3-87D67C51F3FC}" presName="bgChev" presStyleLbl="node1" presStyleIdx="0" presStyleCnt="8"/>
      <dgm:spPr/>
    </dgm:pt>
    <dgm:pt modelId="{09206F2A-E4CE-48E1-94FD-92A4D3BE5A75}" type="pres">
      <dgm:prSet presAssocID="{F7E52A7B-9892-43D3-B6A3-87D67C51F3FC}" presName="txNode" presStyleLbl="fgAcc1" presStyleIdx="0" presStyleCnt="8">
        <dgm:presLayoutVars>
          <dgm:bulletEnabled val="1"/>
        </dgm:presLayoutVars>
      </dgm:prSet>
      <dgm:spPr/>
    </dgm:pt>
    <dgm:pt modelId="{935A3711-F5C8-48E3-A412-F87217768DD9}" type="pres">
      <dgm:prSet presAssocID="{D4B6366B-3531-44AC-84F0-A626B3C0D908}" presName="compositeSpace" presStyleCnt="0"/>
      <dgm:spPr/>
    </dgm:pt>
    <dgm:pt modelId="{F2CDAB13-E6C2-4E78-A937-5E32AEF9B013}" type="pres">
      <dgm:prSet presAssocID="{A8A9619E-1261-47BF-A364-B837E0CED63A}" presName="composite" presStyleCnt="0"/>
      <dgm:spPr/>
    </dgm:pt>
    <dgm:pt modelId="{C702B447-EF37-46E2-95EB-BBFDA4DD510B}" type="pres">
      <dgm:prSet presAssocID="{A8A9619E-1261-47BF-A364-B837E0CED63A}" presName="bgChev" presStyleLbl="node1" presStyleIdx="1" presStyleCnt="8"/>
      <dgm:spPr/>
    </dgm:pt>
    <dgm:pt modelId="{5285B495-CDD2-4E54-B97A-E45F67610DCF}" type="pres">
      <dgm:prSet presAssocID="{A8A9619E-1261-47BF-A364-B837E0CED63A}" presName="txNode" presStyleLbl="fgAcc1" presStyleIdx="1" presStyleCnt="8">
        <dgm:presLayoutVars>
          <dgm:bulletEnabled val="1"/>
        </dgm:presLayoutVars>
      </dgm:prSet>
      <dgm:spPr/>
    </dgm:pt>
    <dgm:pt modelId="{B4ECA0CE-9E7F-49F1-B9EF-9004D9C3232D}" type="pres">
      <dgm:prSet presAssocID="{3A315025-A1ED-41DD-952B-48BAA1D8EB92}" presName="compositeSpace" presStyleCnt="0"/>
      <dgm:spPr/>
    </dgm:pt>
    <dgm:pt modelId="{213E809D-D806-41A8-A732-CFC2751A5F78}" type="pres">
      <dgm:prSet presAssocID="{F7BA3F0D-06C5-4E18-BC55-2832E95AB77F}" presName="composite" presStyleCnt="0"/>
      <dgm:spPr/>
    </dgm:pt>
    <dgm:pt modelId="{EEBFDECC-EC42-4991-8827-6A9279F956EF}" type="pres">
      <dgm:prSet presAssocID="{F7BA3F0D-06C5-4E18-BC55-2832E95AB77F}" presName="bgChev" presStyleLbl="node1" presStyleIdx="2" presStyleCnt="8"/>
      <dgm:spPr/>
    </dgm:pt>
    <dgm:pt modelId="{408079AC-03A2-4B21-834E-D093EE7D7956}" type="pres">
      <dgm:prSet presAssocID="{F7BA3F0D-06C5-4E18-BC55-2832E95AB77F}" presName="txNode" presStyleLbl="fgAcc1" presStyleIdx="2" presStyleCnt="8">
        <dgm:presLayoutVars>
          <dgm:bulletEnabled val="1"/>
        </dgm:presLayoutVars>
      </dgm:prSet>
      <dgm:spPr/>
    </dgm:pt>
    <dgm:pt modelId="{FF1BC1FB-6748-47A5-B496-C74A8D566BE1}" type="pres">
      <dgm:prSet presAssocID="{7C7089D4-84BF-4F28-900B-3C008EB5B241}" presName="compositeSpace" presStyleCnt="0"/>
      <dgm:spPr/>
    </dgm:pt>
    <dgm:pt modelId="{1DC0686D-2A1F-4543-A3A9-523829A56B1E}" type="pres">
      <dgm:prSet presAssocID="{CDE83E58-79E9-4EAB-BBEB-664DF10E9ECB}" presName="composite" presStyleCnt="0"/>
      <dgm:spPr/>
    </dgm:pt>
    <dgm:pt modelId="{1BE3904F-488A-4962-B33B-8677513FD07E}" type="pres">
      <dgm:prSet presAssocID="{CDE83E58-79E9-4EAB-BBEB-664DF10E9ECB}" presName="bgChev" presStyleLbl="node1" presStyleIdx="3" presStyleCnt="8"/>
      <dgm:spPr/>
    </dgm:pt>
    <dgm:pt modelId="{30708BE7-D9CA-4AB4-96B9-B8BC2FABBBCF}" type="pres">
      <dgm:prSet presAssocID="{CDE83E58-79E9-4EAB-BBEB-664DF10E9ECB}" presName="txNode" presStyleLbl="fgAcc1" presStyleIdx="3" presStyleCnt="8">
        <dgm:presLayoutVars>
          <dgm:bulletEnabled val="1"/>
        </dgm:presLayoutVars>
      </dgm:prSet>
      <dgm:spPr/>
    </dgm:pt>
    <dgm:pt modelId="{84328998-1875-478B-AD22-8F96F6FB9A09}" type="pres">
      <dgm:prSet presAssocID="{A2C6FB5C-BBA9-492B-8E92-381835A97B55}" presName="compositeSpace" presStyleCnt="0"/>
      <dgm:spPr/>
    </dgm:pt>
    <dgm:pt modelId="{13BD7E39-BF78-4656-8FDA-49D17D18F5FA}" type="pres">
      <dgm:prSet presAssocID="{A234EC9F-FB29-4B56-9BD2-43499E99BC7B}" presName="composite" presStyleCnt="0"/>
      <dgm:spPr/>
    </dgm:pt>
    <dgm:pt modelId="{55D7ED98-D610-472F-B4E8-BA2D199282BF}" type="pres">
      <dgm:prSet presAssocID="{A234EC9F-FB29-4B56-9BD2-43499E99BC7B}" presName="bgChev" presStyleLbl="node1" presStyleIdx="4" presStyleCnt="8"/>
      <dgm:spPr/>
    </dgm:pt>
    <dgm:pt modelId="{1CA80E77-64E7-46CE-AA56-492E19661716}" type="pres">
      <dgm:prSet presAssocID="{A234EC9F-FB29-4B56-9BD2-43499E99BC7B}" presName="txNode" presStyleLbl="fgAcc1" presStyleIdx="4" presStyleCnt="8">
        <dgm:presLayoutVars>
          <dgm:bulletEnabled val="1"/>
        </dgm:presLayoutVars>
      </dgm:prSet>
      <dgm:spPr/>
    </dgm:pt>
    <dgm:pt modelId="{9E920CA0-7C6D-4F7C-ADD6-45317E671ABB}" type="pres">
      <dgm:prSet presAssocID="{96A6B516-18A6-46DC-A58B-6ED0C336D11A}" presName="compositeSpace" presStyleCnt="0"/>
      <dgm:spPr/>
    </dgm:pt>
    <dgm:pt modelId="{77CB7B03-D7AD-4796-A445-35FD88004C3C}" type="pres">
      <dgm:prSet presAssocID="{5FA16612-4EA2-4228-ADC9-5F322FC91C6E}" presName="composite" presStyleCnt="0"/>
      <dgm:spPr/>
    </dgm:pt>
    <dgm:pt modelId="{F215E778-83DD-4CA8-A557-620DE3E84106}" type="pres">
      <dgm:prSet presAssocID="{5FA16612-4EA2-4228-ADC9-5F322FC91C6E}" presName="bgChev" presStyleLbl="node1" presStyleIdx="5" presStyleCnt="8"/>
      <dgm:spPr/>
    </dgm:pt>
    <dgm:pt modelId="{9CB226A9-A3BD-47A6-A945-1BC82ABC7759}" type="pres">
      <dgm:prSet presAssocID="{5FA16612-4EA2-4228-ADC9-5F322FC91C6E}" presName="txNode" presStyleLbl="fgAcc1" presStyleIdx="5" presStyleCnt="8" custScaleX="119304">
        <dgm:presLayoutVars>
          <dgm:bulletEnabled val="1"/>
        </dgm:presLayoutVars>
      </dgm:prSet>
      <dgm:spPr/>
    </dgm:pt>
    <dgm:pt modelId="{BDD6E7F9-540C-4394-83D4-DED93FE7E955}" type="pres">
      <dgm:prSet presAssocID="{EE108A81-B3BE-4963-94A7-887332226307}" presName="compositeSpace" presStyleCnt="0"/>
      <dgm:spPr/>
    </dgm:pt>
    <dgm:pt modelId="{00DD3566-EF31-43F3-BF2D-910EC4F22D57}" type="pres">
      <dgm:prSet presAssocID="{B9B17526-F628-4982-9F28-1CE711C872DB}" presName="composite" presStyleCnt="0"/>
      <dgm:spPr/>
    </dgm:pt>
    <dgm:pt modelId="{A662DDD1-831E-4D25-8D40-9032EF6B5F67}" type="pres">
      <dgm:prSet presAssocID="{B9B17526-F628-4982-9F28-1CE711C872DB}" presName="bgChev" presStyleLbl="node1" presStyleIdx="6" presStyleCnt="8"/>
      <dgm:spPr/>
    </dgm:pt>
    <dgm:pt modelId="{CDC4CA34-1C9B-494F-B5C7-24ED1DFEC252}" type="pres">
      <dgm:prSet presAssocID="{B9B17526-F628-4982-9F28-1CE711C872DB}" presName="txNode" presStyleLbl="fgAcc1" presStyleIdx="6" presStyleCnt="8">
        <dgm:presLayoutVars>
          <dgm:bulletEnabled val="1"/>
        </dgm:presLayoutVars>
      </dgm:prSet>
      <dgm:spPr/>
    </dgm:pt>
    <dgm:pt modelId="{7B6A2F5F-079D-4A9D-90DA-FCE1ED7C2A73}" type="pres">
      <dgm:prSet presAssocID="{8EFFEE4E-800A-40EA-854B-5F292A5AEE43}" presName="compositeSpace" presStyleCnt="0"/>
      <dgm:spPr/>
    </dgm:pt>
    <dgm:pt modelId="{71E8014B-8299-4927-87AC-EA6456666D4F}" type="pres">
      <dgm:prSet presAssocID="{4F20818A-534E-4733-8BA1-16648D812FD4}" presName="composite" presStyleCnt="0"/>
      <dgm:spPr/>
    </dgm:pt>
    <dgm:pt modelId="{9E7FAEF2-9609-4937-8779-FC4AA0C7C3E0}" type="pres">
      <dgm:prSet presAssocID="{4F20818A-534E-4733-8BA1-16648D812FD4}" presName="bgChev" presStyleLbl="node1" presStyleIdx="7" presStyleCnt="8"/>
      <dgm:spPr/>
    </dgm:pt>
    <dgm:pt modelId="{AF15232C-4D1D-4C18-A704-363EBE94383F}" type="pres">
      <dgm:prSet presAssocID="{4F20818A-534E-4733-8BA1-16648D812FD4}" presName="txNode" presStyleLbl="fgAcc1" presStyleIdx="7" presStyleCnt="8">
        <dgm:presLayoutVars>
          <dgm:bulletEnabled val="1"/>
        </dgm:presLayoutVars>
      </dgm:prSet>
      <dgm:spPr/>
    </dgm:pt>
  </dgm:ptLst>
  <dgm:cxnLst>
    <dgm:cxn modelId="{9BB73F19-5EC3-43B8-9413-2E914415C7D9}" type="presOf" srcId="{A8A9619E-1261-47BF-A364-B837E0CED63A}" destId="{5285B495-CDD2-4E54-B97A-E45F67610DCF}" srcOrd="0" destOrd="0" presId="urn:microsoft.com/office/officeart/2005/8/layout/chevronAccent+Icon"/>
    <dgm:cxn modelId="{06D3272B-8417-466A-82D0-76C7952F6709}" srcId="{6774BE50-C65C-4B93-B1AD-8721E1B83622}" destId="{4F20818A-534E-4733-8BA1-16648D812FD4}" srcOrd="7" destOrd="0" parTransId="{C11A4528-FABA-490E-B97F-19CE300E3B70}" sibTransId="{A159A3C3-CDDA-463D-A5C3-68A17B279D49}"/>
    <dgm:cxn modelId="{54DAE72E-2888-40D9-A7D4-D85C16AE79E0}" srcId="{6774BE50-C65C-4B93-B1AD-8721E1B83622}" destId="{F7E52A7B-9892-43D3-B6A3-87D67C51F3FC}" srcOrd="0" destOrd="0" parTransId="{367A7441-2475-4D8B-A05E-30B7A2980403}" sibTransId="{D4B6366B-3531-44AC-84F0-A626B3C0D908}"/>
    <dgm:cxn modelId="{E1BF9E3B-7500-42F2-8D4F-63ABA281F01A}" srcId="{6774BE50-C65C-4B93-B1AD-8721E1B83622}" destId="{CDE83E58-79E9-4EAB-BBEB-664DF10E9ECB}" srcOrd="3" destOrd="0" parTransId="{56327352-B6E4-46D1-9557-EC1951FF72D9}" sibTransId="{A2C6FB5C-BBA9-492B-8E92-381835A97B55}"/>
    <dgm:cxn modelId="{B774023E-C2AD-4B69-B28A-1DA254BA43D9}" type="presOf" srcId="{F7BA3F0D-06C5-4E18-BC55-2832E95AB77F}" destId="{408079AC-03A2-4B21-834E-D093EE7D7956}" srcOrd="0" destOrd="0" presId="urn:microsoft.com/office/officeart/2005/8/layout/chevronAccent+Icon"/>
    <dgm:cxn modelId="{03BD9162-069F-46E4-9A51-FA2E5220BC17}" srcId="{6774BE50-C65C-4B93-B1AD-8721E1B83622}" destId="{F7BA3F0D-06C5-4E18-BC55-2832E95AB77F}" srcOrd="2" destOrd="0" parTransId="{A0B0FFF0-46D7-4DE8-855D-6BCC3F47EBB3}" sibTransId="{7C7089D4-84BF-4F28-900B-3C008EB5B241}"/>
    <dgm:cxn modelId="{CD630E43-E35D-4541-8BB9-61E7310BAC82}" srcId="{6774BE50-C65C-4B93-B1AD-8721E1B83622}" destId="{A234EC9F-FB29-4B56-9BD2-43499E99BC7B}" srcOrd="4" destOrd="0" parTransId="{71CCFE40-AA33-46D8-8928-3F3FD1280DD1}" sibTransId="{96A6B516-18A6-46DC-A58B-6ED0C336D11A}"/>
    <dgm:cxn modelId="{1F97396E-F7BA-4CED-B3FB-6B48753A2FBF}" type="presOf" srcId="{6774BE50-C65C-4B93-B1AD-8721E1B83622}" destId="{1FC7E392-EB1D-4B88-BBB7-712193FE3FD5}" srcOrd="0" destOrd="0" presId="urn:microsoft.com/office/officeart/2005/8/layout/chevronAccent+Icon"/>
    <dgm:cxn modelId="{5959E953-50D4-49E5-905D-B38F505C02A8}" type="presOf" srcId="{CDE83E58-79E9-4EAB-BBEB-664DF10E9ECB}" destId="{30708BE7-D9CA-4AB4-96B9-B8BC2FABBBCF}" srcOrd="0" destOrd="0" presId="urn:microsoft.com/office/officeart/2005/8/layout/chevronAccent+Icon"/>
    <dgm:cxn modelId="{2C81157E-76EC-447C-8190-2EADCF31C81D}" type="presOf" srcId="{A234EC9F-FB29-4B56-9BD2-43499E99BC7B}" destId="{1CA80E77-64E7-46CE-AA56-492E19661716}" srcOrd="0" destOrd="0" presId="urn:microsoft.com/office/officeart/2005/8/layout/chevronAccent+Icon"/>
    <dgm:cxn modelId="{058E9A8B-F192-44CD-B99F-56D4F5D6CD5B}" srcId="{6774BE50-C65C-4B93-B1AD-8721E1B83622}" destId="{B9B17526-F628-4982-9F28-1CE711C872DB}" srcOrd="6" destOrd="0" parTransId="{3095EEC1-E940-42A1-9C39-9F95E3160667}" sibTransId="{8EFFEE4E-800A-40EA-854B-5F292A5AEE43}"/>
    <dgm:cxn modelId="{33AFD88E-133A-447B-86BD-F8FBC307777A}" type="presOf" srcId="{B9B17526-F628-4982-9F28-1CE711C872DB}" destId="{CDC4CA34-1C9B-494F-B5C7-24ED1DFEC252}" srcOrd="0" destOrd="0" presId="urn:microsoft.com/office/officeart/2005/8/layout/chevronAccent+Icon"/>
    <dgm:cxn modelId="{6755DD99-3E3C-47C1-9467-5481A25B38ED}" type="presOf" srcId="{F7E52A7B-9892-43D3-B6A3-87D67C51F3FC}" destId="{09206F2A-E4CE-48E1-94FD-92A4D3BE5A75}" srcOrd="0" destOrd="0" presId="urn:microsoft.com/office/officeart/2005/8/layout/chevronAccent+Icon"/>
    <dgm:cxn modelId="{F8E9DED1-63F8-47EC-ABB2-56BE79EB980E}" type="presOf" srcId="{5FA16612-4EA2-4228-ADC9-5F322FC91C6E}" destId="{9CB226A9-A3BD-47A6-A945-1BC82ABC7759}" srcOrd="0" destOrd="0" presId="urn:microsoft.com/office/officeart/2005/8/layout/chevronAccent+Icon"/>
    <dgm:cxn modelId="{D54D2FE0-328C-4F78-99B7-90DDE95B9B5C}" srcId="{6774BE50-C65C-4B93-B1AD-8721E1B83622}" destId="{5FA16612-4EA2-4228-ADC9-5F322FC91C6E}" srcOrd="5" destOrd="0" parTransId="{D64CD2B3-C206-4D23-8388-9E27CCC5192B}" sibTransId="{EE108A81-B3BE-4963-94A7-887332226307}"/>
    <dgm:cxn modelId="{71AE51E1-728F-4F02-8D4F-91C30E5EE7F7}" type="presOf" srcId="{4F20818A-534E-4733-8BA1-16648D812FD4}" destId="{AF15232C-4D1D-4C18-A704-363EBE94383F}" srcOrd="0" destOrd="0" presId="urn:microsoft.com/office/officeart/2005/8/layout/chevronAccent+Icon"/>
    <dgm:cxn modelId="{01A8ACEC-76AB-49FF-9D25-DAA3B7005A66}" srcId="{6774BE50-C65C-4B93-B1AD-8721E1B83622}" destId="{A8A9619E-1261-47BF-A364-B837E0CED63A}" srcOrd="1" destOrd="0" parTransId="{E7BF32E5-01EE-4CED-85F8-C526D70EA123}" sibTransId="{3A315025-A1ED-41DD-952B-48BAA1D8EB92}"/>
    <dgm:cxn modelId="{D48367E5-1267-4B53-AADB-2B5A3D88B41F}" type="presParOf" srcId="{1FC7E392-EB1D-4B88-BBB7-712193FE3FD5}" destId="{04A4163D-3530-4536-89C5-02D81A670640}" srcOrd="0" destOrd="0" presId="urn:microsoft.com/office/officeart/2005/8/layout/chevronAccent+Icon"/>
    <dgm:cxn modelId="{6C848620-9910-4D73-844D-91EA0506CF6C}" type="presParOf" srcId="{04A4163D-3530-4536-89C5-02D81A670640}" destId="{93510660-5B7F-464E-9A54-00431AAED779}" srcOrd="0" destOrd="0" presId="urn:microsoft.com/office/officeart/2005/8/layout/chevronAccent+Icon"/>
    <dgm:cxn modelId="{BFC77C9D-4F7A-4447-BF76-A57A78BC2F3D}" type="presParOf" srcId="{04A4163D-3530-4536-89C5-02D81A670640}" destId="{09206F2A-E4CE-48E1-94FD-92A4D3BE5A75}" srcOrd="1" destOrd="0" presId="urn:microsoft.com/office/officeart/2005/8/layout/chevronAccent+Icon"/>
    <dgm:cxn modelId="{86E89CB1-2FB0-438F-8794-A789D933A4EB}" type="presParOf" srcId="{1FC7E392-EB1D-4B88-BBB7-712193FE3FD5}" destId="{935A3711-F5C8-48E3-A412-F87217768DD9}" srcOrd="1" destOrd="0" presId="urn:microsoft.com/office/officeart/2005/8/layout/chevronAccent+Icon"/>
    <dgm:cxn modelId="{D4529D3C-3BA8-4D0E-AFF6-C884E9C72A3C}" type="presParOf" srcId="{1FC7E392-EB1D-4B88-BBB7-712193FE3FD5}" destId="{F2CDAB13-E6C2-4E78-A937-5E32AEF9B013}" srcOrd="2" destOrd="0" presId="urn:microsoft.com/office/officeart/2005/8/layout/chevronAccent+Icon"/>
    <dgm:cxn modelId="{471ED9D6-BDC1-4152-B8BE-34D1EBE46018}" type="presParOf" srcId="{F2CDAB13-E6C2-4E78-A937-5E32AEF9B013}" destId="{C702B447-EF37-46E2-95EB-BBFDA4DD510B}" srcOrd="0" destOrd="0" presId="urn:microsoft.com/office/officeart/2005/8/layout/chevronAccent+Icon"/>
    <dgm:cxn modelId="{BC5B6CF1-A614-4244-8F16-CA2425397B8D}" type="presParOf" srcId="{F2CDAB13-E6C2-4E78-A937-5E32AEF9B013}" destId="{5285B495-CDD2-4E54-B97A-E45F67610DCF}" srcOrd="1" destOrd="0" presId="urn:microsoft.com/office/officeart/2005/8/layout/chevronAccent+Icon"/>
    <dgm:cxn modelId="{93224629-92A4-4BE0-B167-B4945C8F55A6}" type="presParOf" srcId="{1FC7E392-EB1D-4B88-BBB7-712193FE3FD5}" destId="{B4ECA0CE-9E7F-49F1-B9EF-9004D9C3232D}" srcOrd="3" destOrd="0" presId="urn:microsoft.com/office/officeart/2005/8/layout/chevronAccent+Icon"/>
    <dgm:cxn modelId="{292948E2-349C-40F1-92E1-8E1488BB6B19}" type="presParOf" srcId="{1FC7E392-EB1D-4B88-BBB7-712193FE3FD5}" destId="{213E809D-D806-41A8-A732-CFC2751A5F78}" srcOrd="4" destOrd="0" presId="urn:microsoft.com/office/officeart/2005/8/layout/chevronAccent+Icon"/>
    <dgm:cxn modelId="{EE7710A8-ACD8-4576-B6C8-35C0007002A2}" type="presParOf" srcId="{213E809D-D806-41A8-A732-CFC2751A5F78}" destId="{EEBFDECC-EC42-4991-8827-6A9279F956EF}" srcOrd="0" destOrd="0" presId="urn:microsoft.com/office/officeart/2005/8/layout/chevronAccent+Icon"/>
    <dgm:cxn modelId="{389CA43C-5A03-4471-9565-DE31DC63481E}" type="presParOf" srcId="{213E809D-D806-41A8-A732-CFC2751A5F78}" destId="{408079AC-03A2-4B21-834E-D093EE7D7956}" srcOrd="1" destOrd="0" presId="urn:microsoft.com/office/officeart/2005/8/layout/chevronAccent+Icon"/>
    <dgm:cxn modelId="{D5884AB5-33C0-4261-8635-2F4C51C1ABE5}" type="presParOf" srcId="{1FC7E392-EB1D-4B88-BBB7-712193FE3FD5}" destId="{FF1BC1FB-6748-47A5-B496-C74A8D566BE1}" srcOrd="5" destOrd="0" presId="urn:microsoft.com/office/officeart/2005/8/layout/chevronAccent+Icon"/>
    <dgm:cxn modelId="{F80317C0-EFE0-42AF-BB8A-2785DB143418}" type="presParOf" srcId="{1FC7E392-EB1D-4B88-BBB7-712193FE3FD5}" destId="{1DC0686D-2A1F-4543-A3A9-523829A56B1E}" srcOrd="6" destOrd="0" presId="urn:microsoft.com/office/officeart/2005/8/layout/chevronAccent+Icon"/>
    <dgm:cxn modelId="{7113FF82-154A-4466-8FFC-E12E3C3667F3}" type="presParOf" srcId="{1DC0686D-2A1F-4543-A3A9-523829A56B1E}" destId="{1BE3904F-488A-4962-B33B-8677513FD07E}" srcOrd="0" destOrd="0" presId="urn:microsoft.com/office/officeart/2005/8/layout/chevronAccent+Icon"/>
    <dgm:cxn modelId="{DBB8BF46-6EB2-4858-A875-E6DBF7049C6C}" type="presParOf" srcId="{1DC0686D-2A1F-4543-A3A9-523829A56B1E}" destId="{30708BE7-D9CA-4AB4-96B9-B8BC2FABBBCF}" srcOrd="1" destOrd="0" presId="urn:microsoft.com/office/officeart/2005/8/layout/chevronAccent+Icon"/>
    <dgm:cxn modelId="{0BD6DF2F-E326-440D-B1D2-891A0C9E55C2}" type="presParOf" srcId="{1FC7E392-EB1D-4B88-BBB7-712193FE3FD5}" destId="{84328998-1875-478B-AD22-8F96F6FB9A09}" srcOrd="7" destOrd="0" presId="urn:microsoft.com/office/officeart/2005/8/layout/chevronAccent+Icon"/>
    <dgm:cxn modelId="{C6381F85-BBBE-4CF7-B154-35C0D16D2A37}" type="presParOf" srcId="{1FC7E392-EB1D-4B88-BBB7-712193FE3FD5}" destId="{13BD7E39-BF78-4656-8FDA-49D17D18F5FA}" srcOrd="8" destOrd="0" presId="urn:microsoft.com/office/officeart/2005/8/layout/chevronAccent+Icon"/>
    <dgm:cxn modelId="{32DC9947-075C-4B35-86A7-054DDA901DC5}" type="presParOf" srcId="{13BD7E39-BF78-4656-8FDA-49D17D18F5FA}" destId="{55D7ED98-D610-472F-B4E8-BA2D199282BF}" srcOrd="0" destOrd="0" presId="urn:microsoft.com/office/officeart/2005/8/layout/chevronAccent+Icon"/>
    <dgm:cxn modelId="{FAEF3174-F260-46C0-8E27-C2525DA3664C}" type="presParOf" srcId="{13BD7E39-BF78-4656-8FDA-49D17D18F5FA}" destId="{1CA80E77-64E7-46CE-AA56-492E19661716}" srcOrd="1" destOrd="0" presId="urn:microsoft.com/office/officeart/2005/8/layout/chevronAccent+Icon"/>
    <dgm:cxn modelId="{A5DE7D92-721F-4931-9FC0-8DE4255F2C51}" type="presParOf" srcId="{1FC7E392-EB1D-4B88-BBB7-712193FE3FD5}" destId="{9E920CA0-7C6D-4F7C-ADD6-45317E671ABB}" srcOrd="9" destOrd="0" presId="urn:microsoft.com/office/officeart/2005/8/layout/chevronAccent+Icon"/>
    <dgm:cxn modelId="{5758D039-45DD-4C9F-AF56-D802563A0EC1}" type="presParOf" srcId="{1FC7E392-EB1D-4B88-BBB7-712193FE3FD5}" destId="{77CB7B03-D7AD-4796-A445-35FD88004C3C}" srcOrd="10" destOrd="0" presId="urn:microsoft.com/office/officeart/2005/8/layout/chevronAccent+Icon"/>
    <dgm:cxn modelId="{95F41ECF-44BE-4D0C-A4A8-ECBBC857DC63}" type="presParOf" srcId="{77CB7B03-D7AD-4796-A445-35FD88004C3C}" destId="{F215E778-83DD-4CA8-A557-620DE3E84106}" srcOrd="0" destOrd="0" presId="urn:microsoft.com/office/officeart/2005/8/layout/chevronAccent+Icon"/>
    <dgm:cxn modelId="{C5E052A6-6B54-43B6-AF37-5AD84E62492A}" type="presParOf" srcId="{77CB7B03-D7AD-4796-A445-35FD88004C3C}" destId="{9CB226A9-A3BD-47A6-A945-1BC82ABC7759}" srcOrd="1" destOrd="0" presId="urn:microsoft.com/office/officeart/2005/8/layout/chevronAccent+Icon"/>
    <dgm:cxn modelId="{327E5DAB-3157-4DBD-88C5-984887709E04}" type="presParOf" srcId="{1FC7E392-EB1D-4B88-BBB7-712193FE3FD5}" destId="{BDD6E7F9-540C-4394-83D4-DED93FE7E955}" srcOrd="11" destOrd="0" presId="urn:microsoft.com/office/officeart/2005/8/layout/chevronAccent+Icon"/>
    <dgm:cxn modelId="{AD0D2A6F-4BC2-4D41-ADD9-FCDEB27EEB61}" type="presParOf" srcId="{1FC7E392-EB1D-4B88-BBB7-712193FE3FD5}" destId="{00DD3566-EF31-43F3-BF2D-910EC4F22D57}" srcOrd="12" destOrd="0" presId="urn:microsoft.com/office/officeart/2005/8/layout/chevronAccent+Icon"/>
    <dgm:cxn modelId="{512DE35D-C741-4ED5-8E16-66520DB1717F}" type="presParOf" srcId="{00DD3566-EF31-43F3-BF2D-910EC4F22D57}" destId="{A662DDD1-831E-4D25-8D40-9032EF6B5F67}" srcOrd="0" destOrd="0" presId="urn:microsoft.com/office/officeart/2005/8/layout/chevronAccent+Icon"/>
    <dgm:cxn modelId="{06A74538-B58F-48F0-8F6F-2CEC07961086}" type="presParOf" srcId="{00DD3566-EF31-43F3-BF2D-910EC4F22D57}" destId="{CDC4CA34-1C9B-494F-B5C7-24ED1DFEC252}" srcOrd="1" destOrd="0" presId="urn:microsoft.com/office/officeart/2005/8/layout/chevronAccent+Icon"/>
    <dgm:cxn modelId="{F3061BC1-3AE6-4AC4-AA17-F7D2AE53A4A7}" type="presParOf" srcId="{1FC7E392-EB1D-4B88-BBB7-712193FE3FD5}" destId="{7B6A2F5F-079D-4A9D-90DA-FCE1ED7C2A73}" srcOrd="13" destOrd="0" presId="urn:microsoft.com/office/officeart/2005/8/layout/chevronAccent+Icon"/>
    <dgm:cxn modelId="{E90506AD-9CF1-4902-B82D-42541647589E}" type="presParOf" srcId="{1FC7E392-EB1D-4B88-BBB7-712193FE3FD5}" destId="{71E8014B-8299-4927-87AC-EA6456666D4F}" srcOrd="14" destOrd="0" presId="urn:microsoft.com/office/officeart/2005/8/layout/chevronAccent+Icon"/>
    <dgm:cxn modelId="{8464A98F-5FE3-4E55-9FF0-21B690676376}" type="presParOf" srcId="{71E8014B-8299-4927-87AC-EA6456666D4F}" destId="{9E7FAEF2-9609-4937-8779-FC4AA0C7C3E0}" srcOrd="0" destOrd="0" presId="urn:microsoft.com/office/officeart/2005/8/layout/chevronAccent+Icon"/>
    <dgm:cxn modelId="{6F8DD5F0-6033-4D9E-9090-326BE18B963E}" type="presParOf" srcId="{71E8014B-8299-4927-87AC-EA6456666D4F}" destId="{AF15232C-4D1D-4C18-A704-363EBE94383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10660-5B7F-464E-9A54-00431AAED779}">
      <dsp:nvSpPr>
        <dsp:cNvPr id="0" name=""/>
        <dsp:cNvSpPr/>
      </dsp:nvSpPr>
      <dsp:spPr>
        <a:xfrm>
          <a:off x="3529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06F2A-E4CE-48E1-94FD-92A4D3BE5A75}">
      <dsp:nvSpPr>
        <dsp:cNvPr id="0" name=""/>
        <dsp:cNvSpPr/>
      </dsp:nvSpPr>
      <dsp:spPr>
        <a:xfrm>
          <a:off x="317727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Fetch raw data from APIs</a:t>
          </a:r>
        </a:p>
      </dsp:txBody>
      <dsp:txXfrm>
        <a:off x="331048" y="641715"/>
        <a:ext cx="968318" cy="428159"/>
      </dsp:txXfrm>
    </dsp:sp>
    <dsp:sp modelId="{C702B447-EF37-46E2-95EB-BBFDA4DD510B}">
      <dsp:nvSpPr>
        <dsp:cNvPr id="0" name=""/>
        <dsp:cNvSpPr/>
      </dsp:nvSpPr>
      <dsp:spPr>
        <a:xfrm>
          <a:off x="1349344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306360"/>
            <a:satOff val="2915"/>
            <a:lumOff val="-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5B495-CDD2-4E54-B97A-E45F67610DCF}">
      <dsp:nvSpPr>
        <dsp:cNvPr id="0" name=""/>
        <dsp:cNvSpPr/>
      </dsp:nvSpPr>
      <dsp:spPr>
        <a:xfrm>
          <a:off x="1663542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306360"/>
              <a:satOff val="2915"/>
              <a:lumOff val="-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Store data in MongoDB</a:t>
          </a:r>
        </a:p>
      </dsp:txBody>
      <dsp:txXfrm>
        <a:off x="1676863" y="641715"/>
        <a:ext cx="968318" cy="428159"/>
      </dsp:txXfrm>
    </dsp:sp>
    <dsp:sp modelId="{EEBFDECC-EC42-4991-8827-6A9279F956EF}">
      <dsp:nvSpPr>
        <dsp:cNvPr id="0" name=""/>
        <dsp:cNvSpPr/>
      </dsp:nvSpPr>
      <dsp:spPr>
        <a:xfrm>
          <a:off x="2695158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612720"/>
            <a:satOff val="5831"/>
            <a:lumOff val="-1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079AC-03A2-4B21-834E-D093EE7D7956}">
      <dsp:nvSpPr>
        <dsp:cNvPr id="0" name=""/>
        <dsp:cNvSpPr/>
      </dsp:nvSpPr>
      <dsp:spPr>
        <a:xfrm>
          <a:off x="3009356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612720"/>
              <a:satOff val="5831"/>
              <a:lumOff val="-1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Fetch data from MongoDB to Data frame</a:t>
          </a:r>
        </a:p>
      </dsp:txBody>
      <dsp:txXfrm>
        <a:off x="3022677" y="641715"/>
        <a:ext cx="968318" cy="428159"/>
      </dsp:txXfrm>
    </dsp:sp>
    <dsp:sp modelId="{1BE3904F-488A-4962-B33B-8677513FD07E}">
      <dsp:nvSpPr>
        <dsp:cNvPr id="0" name=""/>
        <dsp:cNvSpPr/>
      </dsp:nvSpPr>
      <dsp:spPr>
        <a:xfrm>
          <a:off x="4040973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919080"/>
            <a:satOff val="8746"/>
            <a:lumOff val="-16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08BE7-D9CA-4AB4-96B9-B8BC2FABBBCF}">
      <dsp:nvSpPr>
        <dsp:cNvPr id="0" name=""/>
        <dsp:cNvSpPr/>
      </dsp:nvSpPr>
      <dsp:spPr>
        <a:xfrm>
          <a:off x="4355171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919080"/>
              <a:satOff val="8746"/>
              <a:lumOff val="-1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Pre-Processing of data of the retrieved from MongoDB</a:t>
          </a:r>
        </a:p>
      </dsp:txBody>
      <dsp:txXfrm>
        <a:off x="4368492" y="641715"/>
        <a:ext cx="968318" cy="428159"/>
      </dsp:txXfrm>
    </dsp:sp>
    <dsp:sp modelId="{55D7ED98-D610-472F-B4E8-BA2D199282BF}">
      <dsp:nvSpPr>
        <dsp:cNvPr id="0" name=""/>
        <dsp:cNvSpPr/>
      </dsp:nvSpPr>
      <dsp:spPr>
        <a:xfrm>
          <a:off x="5386787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1225440"/>
            <a:satOff val="11662"/>
            <a:lumOff val="-2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80E77-64E7-46CE-AA56-492E19661716}">
      <dsp:nvSpPr>
        <dsp:cNvPr id="0" name=""/>
        <dsp:cNvSpPr/>
      </dsp:nvSpPr>
      <dsp:spPr>
        <a:xfrm>
          <a:off x="5700985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225440"/>
              <a:satOff val="11662"/>
              <a:lumOff val="-2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Data should have 2 parameters – News Description&amp; Title</a:t>
          </a:r>
        </a:p>
      </dsp:txBody>
      <dsp:txXfrm>
        <a:off x="5714306" y="641715"/>
        <a:ext cx="968318" cy="428159"/>
      </dsp:txXfrm>
    </dsp:sp>
    <dsp:sp modelId="{F215E778-83DD-4CA8-A557-620DE3E84106}">
      <dsp:nvSpPr>
        <dsp:cNvPr id="0" name=""/>
        <dsp:cNvSpPr/>
      </dsp:nvSpPr>
      <dsp:spPr>
        <a:xfrm>
          <a:off x="6732602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1531800"/>
            <a:satOff val="14577"/>
            <a:lumOff val="-2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226A9-A3BD-47A6-A945-1BC82ABC7759}">
      <dsp:nvSpPr>
        <dsp:cNvPr id="0" name=""/>
        <dsp:cNvSpPr/>
      </dsp:nvSpPr>
      <dsp:spPr>
        <a:xfrm>
          <a:off x="6950766" y="628394"/>
          <a:ext cx="1187027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531800"/>
              <a:satOff val="14577"/>
              <a:lumOff val="-2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Data Label/Data Category (Business, Sports, </a:t>
          </a:r>
          <a:r>
            <a:rPr lang="en-US" sz="900" kern="1200" dirty="0"/>
            <a:t>Entertainment</a:t>
          </a:r>
          <a:r>
            <a:rPr lang="en-US" sz="800" kern="1200" dirty="0"/>
            <a:t>, Media)</a:t>
          </a:r>
        </a:p>
      </dsp:txBody>
      <dsp:txXfrm>
        <a:off x="6964087" y="641715"/>
        <a:ext cx="1160385" cy="428159"/>
      </dsp:txXfrm>
    </dsp:sp>
    <dsp:sp modelId="{A662DDD1-831E-4D25-8D40-9032EF6B5F67}">
      <dsp:nvSpPr>
        <dsp:cNvPr id="0" name=""/>
        <dsp:cNvSpPr/>
      </dsp:nvSpPr>
      <dsp:spPr>
        <a:xfrm>
          <a:off x="8174450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1838160"/>
            <a:satOff val="17493"/>
            <a:lumOff val="-3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4CA34-1C9B-494F-B5C7-24ED1DFEC252}">
      <dsp:nvSpPr>
        <dsp:cNvPr id="0" name=""/>
        <dsp:cNvSpPr/>
      </dsp:nvSpPr>
      <dsp:spPr>
        <a:xfrm>
          <a:off x="8488648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1838160"/>
              <a:satOff val="17493"/>
              <a:lumOff val="-3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Splitting of Training data and Testing Data</a:t>
          </a:r>
        </a:p>
      </dsp:txBody>
      <dsp:txXfrm>
        <a:off x="8501969" y="641715"/>
        <a:ext cx="968318" cy="428159"/>
      </dsp:txXfrm>
    </dsp:sp>
    <dsp:sp modelId="{9E7FAEF2-9609-4937-8779-FC4AA0C7C3E0}">
      <dsp:nvSpPr>
        <dsp:cNvPr id="0" name=""/>
        <dsp:cNvSpPr/>
      </dsp:nvSpPr>
      <dsp:spPr>
        <a:xfrm>
          <a:off x="9520265" y="514694"/>
          <a:ext cx="1178242" cy="454801"/>
        </a:xfrm>
        <a:prstGeom prst="chevron">
          <a:avLst>
            <a:gd name="adj" fmla="val 40000"/>
          </a:avLst>
        </a:prstGeom>
        <a:solidFill>
          <a:schemeClr val="accent4">
            <a:hueOff val="2144520"/>
            <a:satOff val="20408"/>
            <a:lumOff val="-3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5232C-4D1D-4C18-A704-363EBE94383F}">
      <dsp:nvSpPr>
        <dsp:cNvPr id="0" name=""/>
        <dsp:cNvSpPr/>
      </dsp:nvSpPr>
      <dsp:spPr>
        <a:xfrm>
          <a:off x="9834463" y="628394"/>
          <a:ext cx="994960" cy="454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2144520"/>
              <a:satOff val="20408"/>
              <a:lumOff val="-3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Building</a:t>
          </a:r>
        </a:p>
      </dsp:txBody>
      <dsp:txXfrm>
        <a:off x="9847784" y="641715"/>
        <a:ext cx="968318" cy="428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9EB20-0720-4B07-B07F-6BDFCF3F2F5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FF763-B432-4C78-833B-3F7B8C5C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3662B-154C-47A4-BABB-02E3619BDF3C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375E-2E00-48A1-82E1-EC3CF6151391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8D62-A543-48A2-807A-78385A086537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05DA8-0EA4-4A13-8A01-9D0B1623389A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4D99-6C4A-4B06-88A3-089015020C81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60CA-8C15-48E4-A04B-CE773DA02989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03D6-A3A7-4990-9A22-14A6F95DC12C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C33F7E9B-F413-40D2-9EC2-88F44E982006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BC2B82-65A4-4293-86A8-B354C6F9CFA1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277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259B5DF0-A078-4850-AD18-028ED158960C}" type="datetime1">
              <a:rPr lang="en-US" smtClean="0"/>
              <a:t>10/28/2021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90817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png"/><Relationship Id="rId10" Type="http://schemas.openxmlformats.org/officeDocument/2006/relationships/hyperlink" Target="https://rapidapi.com/newscatcher-api-newscatcher-api-default/api/free-news/" TargetMode="External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svg"/><Relationship Id="rId18" Type="http://schemas.openxmlformats.org/officeDocument/2006/relationships/image" Target="../media/image12.png"/><Relationship Id="rId3" Type="http://schemas.openxmlformats.org/officeDocument/2006/relationships/image" Target="../media/image31.svg"/><Relationship Id="rId21" Type="http://schemas.openxmlformats.org/officeDocument/2006/relationships/image" Target="../media/image36.jpe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17" Type="http://schemas.openxmlformats.org/officeDocument/2006/relationships/image" Target="../media/image25.svg"/><Relationship Id="rId25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2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24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23" Type="http://schemas.openxmlformats.org/officeDocument/2006/relationships/image" Target="../media/image38.jpeg"/><Relationship Id="rId10" Type="http://schemas.openxmlformats.org/officeDocument/2006/relationships/image" Target="../media/image20.png"/><Relationship Id="rId19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9.png"/><Relationship Id="rId3" Type="http://schemas.openxmlformats.org/officeDocument/2006/relationships/image" Target="../media/image42.svg"/><Relationship Id="rId7" Type="http://schemas.openxmlformats.org/officeDocument/2006/relationships/image" Target="../media/image11.png"/><Relationship Id="rId12" Type="http://schemas.openxmlformats.org/officeDocument/2006/relationships/image" Target="../media/image28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svg"/><Relationship Id="rId5" Type="http://schemas.openxmlformats.org/officeDocument/2006/relationships/image" Target="../media/image44.sv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sv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apidapi.com/newscatcher-api-newscatcher-api-default/api/free-new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News Articles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Capstone project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Uday &amp; chandan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F33A4-1142-4D9A-8A39-70CBDDC4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49739-74EA-48A8-87DE-809CD7998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Solution &amp; Output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EFA15-E05C-4796-B4A7-2FC37506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156"/>
            <a:ext cx="6197600" cy="5068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584748-B0FF-4A7D-B640-9A25BF42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061156"/>
            <a:ext cx="5994400" cy="50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92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95DDE3-0193-4619-965D-313C6239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47684-E274-4E23-977A-1A79772D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EA01D-0303-4D52-9E94-9BD88D64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 descr="Businessman text messaging">
            <a:extLst>
              <a:ext uri="{FF2B5EF4-FFF2-40B4-BE49-F238E27FC236}">
                <a16:creationId xmlns:a16="http://schemas.microsoft.com/office/drawing/2014/main" id="{9978DC79-F563-4EA3-815F-6C8FF6A9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89" y="0"/>
            <a:ext cx="7536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2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437"/>
            <a:ext cx="10278192" cy="63618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Project Overview – Executive Summary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E1B75C86-A023-4A71-A3E8-C23FD7DA9C7B}"/>
              </a:ext>
            </a:extLst>
          </p:cNvPr>
          <p:cNvSpPr/>
          <p:nvPr/>
        </p:nvSpPr>
        <p:spPr>
          <a:xfrm>
            <a:off x="871857" y="1101529"/>
            <a:ext cx="3184870" cy="28640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Objective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70621-8554-44BE-8207-65AECF909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4760"/>
          <a:stretch/>
        </p:blipFill>
        <p:spPr>
          <a:xfrm>
            <a:off x="402986" y="1090727"/>
            <a:ext cx="468871" cy="297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2ED39-4F8E-4350-B95A-570547FF672E}"/>
              </a:ext>
            </a:extLst>
          </p:cNvPr>
          <p:cNvSpPr txBox="1"/>
          <p:nvPr/>
        </p:nvSpPr>
        <p:spPr>
          <a:xfrm>
            <a:off x="402986" y="1438266"/>
            <a:ext cx="536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Design complete solution to demonstrate end-to-end pipeline development and manage a machine/deep learning project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Develop an understanding of all stages of a machine learning project life-cycle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Demonstrate understanding of challenges encountered during the project development and provide ways to tackle them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Showcase understanding of software engineering best practices while developing the project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-128"/>
            </a:endParaRPr>
          </a:p>
        </p:txBody>
      </p:sp>
      <p:pic>
        <p:nvPicPr>
          <p:cNvPr id="11" name="Graphic 10" descr="Iceberg with solid fill">
            <a:extLst>
              <a:ext uri="{FF2B5EF4-FFF2-40B4-BE49-F238E27FC236}">
                <a16:creationId xmlns:a16="http://schemas.microsoft.com/office/drawing/2014/main" id="{3436D31F-09BB-4DFD-A1D6-411713318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657" y="2828815"/>
            <a:ext cx="457200" cy="457200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59EA5637-FEC6-4F10-9D65-BA6B0A4E454B}"/>
              </a:ext>
            </a:extLst>
          </p:cNvPr>
          <p:cNvSpPr/>
          <p:nvPr/>
        </p:nvSpPr>
        <p:spPr>
          <a:xfrm>
            <a:off x="871857" y="2914213"/>
            <a:ext cx="3184870" cy="28640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0C11C-8108-40D3-A4F5-B0CE9CE8BB98}"/>
              </a:ext>
            </a:extLst>
          </p:cNvPr>
          <p:cNvSpPr txBox="1"/>
          <p:nvPr/>
        </p:nvSpPr>
        <p:spPr>
          <a:xfrm>
            <a:off x="402986" y="3354328"/>
            <a:ext cx="5368640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Classify News Articles into categories - With information overload today users are inundated with news articles of all topics, even the ones which may not be relevant to users. Design a system which can classify incoming news articles and appropriately tag the corresponding category. Develop a data pipeline which includes the all the following stages of Machine Learning Project Life Cycle –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1.Data Ingestion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2.Data Preparation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3.Data segregation &amp; Model Training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4.Model Deployment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5.Model Prediction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-128"/>
            </a:endParaRPr>
          </a:p>
        </p:txBody>
      </p:sp>
      <p:pic>
        <p:nvPicPr>
          <p:cNvPr id="15" name="Graphic 14" descr="Group of men with solid fill">
            <a:extLst>
              <a:ext uri="{FF2B5EF4-FFF2-40B4-BE49-F238E27FC236}">
                <a16:creationId xmlns:a16="http://schemas.microsoft.com/office/drawing/2014/main" id="{24856CE7-0758-4E19-9A74-9F1F812CA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658" y="5103348"/>
            <a:ext cx="457199" cy="457199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76887AD6-FFE1-4575-A357-00822813C6DE}"/>
              </a:ext>
            </a:extLst>
          </p:cNvPr>
          <p:cNvSpPr/>
          <p:nvPr/>
        </p:nvSpPr>
        <p:spPr>
          <a:xfrm>
            <a:off x="871857" y="5252411"/>
            <a:ext cx="3184870" cy="28640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Project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469F8-1F93-4F27-A0CB-74FFD54DA36D}"/>
              </a:ext>
            </a:extLst>
          </p:cNvPr>
          <p:cNvSpPr txBox="1"/>
          <p:nvPr/>
        </p:nvSpPr>
        <p:spPr>
          <a:xfrm>
            <a:off x="402986" y="5589149"/>
            <a:ext cx="536864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b="0" i="0" dirty="0">
                <a:effectLst/>
                <a:latin typeface="Arial" panose="020B0604020202020204" pitchFamily="34" charset="0"/>
              </a:rPr>
              <a:t>Mentor: Vaibhav</a:t>
            </a:r>
          </a:p>
          <a:p>
            <a:pPr marL="171450" indent="-171450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</a:rPr>
              <a:t>Team Members: Uday &amp; Chandan</a:t>
            </a:r>
            <a:endParaRPr lang="en-US" sz="9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-12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BC0F39-1D85-4A82-9822-C4C4F1004E04}"/>
              </a:ext>
            </a:extLst>
          </p:cNvPr>
          <p:cNvCxnSpPr/>
          <p:nvPr/>
        </p:nvCxnSpPr>
        <p:spPr>
          <a:xfrm>
            <a:off x="5917594" y="1239329"/>
            <a:ext cx="0" cy="501046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Database with solid fill">
            <a:extLst>
              <a:ext uri="{FF2B5EF4-FFF2-40B4-BE49-F238E27FC236}">
                <a16:creationId xmlns:a16="http://schemas.microsoft.com/office/drawing/2014/main" id="{DB8ACDDD-03FB-48C7-9962-174A3F7CB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5807" y="1090727"/>
            <a:ext cx="457200" cy="457200"/>
          </a:xfrm>
          <a:prstGeom prst="rect">
            <a:avLst/>
          </a:prstGeom>
        </p:spPr>
      </p:pic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CD7126FA-24E5-456A-9DAA-5FA4B3CB33D9}"/>
              </a:ext>
            </a:extLst>
          </p:cNvPr>
          <p:cNvSpPr/>
          <p:nvPr/>
        </p:nvSpPr>
        <p:spPr>
          <a:xfrm>
            <a:off x="6503007" y="1176125"/>
            <a:ext cx="3184870" cy="28640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Dataset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1BEDC5-00DA-4366-8885-BDB435CB3BA1}"/>
              </a:ext>
            </a:extLst>
          </p:cNvPr>
          <p:cNvSpPr txBox="1"/>
          <p:nvPr/>
        </p:nvSpPr>
        <p:spPr>
          <a:xfrm>
            <a:off x="6503007" y="1503977"/>
            <a:ext cx="46711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Link to API: </a:t>
            </a:r>
            <a:r>
              <a:rPr lang="en-US" sz="900" b="0" i="0" u="none" strike="noStrike" dirty="0">
                <a:effectLst/>
                <a:latin typeface="Arial" panose="020B0604020202020204" pitchFamily="34" charset="0"/>
                <a:hlinkClick r:id="rId10"/>
              </a:rPr>
              <a:t>https://rapidapi.com/newscatcher-api-newscatcher-api-default/api/free-news/</a:t>
            </a:r>
            <a:endParaRPr lang="en-US" sz="900" dirty="0"/>
          </a:p>
        </p:txBody>
      </p:sp>
      <p:pic>
        <p:nvPicPr>
          <p:cNvPr id="28" name="Graphic 27" descr="Gears with solid fill">
            <a:extLst>
              <a:ext uri="{FF2B5EF4-FFF2-40B4-BE49-F238E27FC236}">
                <a16:creationId xmlns:a16="http://schemas.microsoft.com/office/drawing/2014/main" id="{C1450359-360C-4063-84F1-6742185F2F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0" y="2238792"/>
            <a:ext cx="590023" cy="590023"/>
          </a:xfrm>
          <a:prstGeom prst="rect">
            <a:avLst/>
          </a:prstGeom>
        </p:spPr>
      </p:pic>
      <p:sp>
        <p:nvSpPr>
          <p:cNvPr id="29" name="Rounded Rectangle 4">
            <a:extLst>
              <a:ext uri="{FF2B5EF4-FFF2-40B4-BE49-F238E27FC236}">
                <a16:creationId xmlns:a16="http://schemas.microsoft.com/office/drawing/2014/main" id="{0933FCF1-4682-4E96-A66B-0C95546FCDA5}"/>
              </a:ext>
            </a:extLst>
          </p:cNvPr>
          <p:cNvSpPr/>
          <p:nvPr/>
        </p:nvSpPr>
        <p:spPr>
          <a:xfrm>
            <a:off x="6571517" y="2425674"/>
            <a:ext cx="3184870" cy="28503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Tools required</a:t>
            </a:r>
          </a:p>
        </p:txBody>
      </p:sp>
      <p:pic>
        <p:nvPicPr>
          <p:cNvPr id="1026" name="Picture 2" descr="kafka-logo-wide - Software Engineering Daily">
            <a:extLst>
              <a:ext uri="{FF2B5EF4-FFF2-40B4-BE49-F238E27FC236}">
                <a16:creationId xmlns:a16="http://schemas.microsoft.com/office/drawing/2014/main" id="{940F9143-9C27-4C00-AEC0-F6C108891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00" y="2853026"/>
            <a:ext cx="869523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-Logo-PNG-Image (1)">
            <a:extLst>
              <a:ext uri="{FF2B5EF4-FFF2-40B4-BE49-F238E27FC236}">
                <a16:creationId xmlns:a16="http://schemas.microsoft.com/office/drawing/2014/main" id="{517CC58E-ACC0-4410-917C-4CC4F8A5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64" y="2842706"/>
            <a:ext cx="914402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are RESTful Web Services">
            <a:extLst>
              <a:ext uri="{FF2B5EF4-FFF2-40B4-BE49-F238E27FC236}">
                <a16:creationId xmlns:a16="http://schemas.microsoft.com/office/drawing/2014/main" id="{519BE3AA-F9B0-43FF-B576-67950013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14" y="2599960"/>
            <a:ext cx="775132" cy="7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go DB - Go Code Colorado">
            <a:extLst>
              <a:ext uri="{FF2B5EF4-FFF2-40B4-BE49-F238E27FC236}">
                <a16:creationId xmlns:a16="http://schemas.microsoft.com/office/drawing/2014/main" id="{D4B9A829-7D42-4631-B205-1C913D72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74" y="2695992"/>
            <a:ext cx="736795" cy="5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 Logo&quot; Poster by SuperJellyfish | Redbubble">
            <a:extLst>
              <a:ext uri="{FF2B5EF4-FFF2-40B4-BE49-F238E27FC236}">
                <a16:creationId xmlns:a16="http://schemas.microsoft.com/office/drawing/2014/main" id="{E82306CD-7E09-49B8-AF48-748BF297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657" y="2710709"/>
            <a:ext cx="560588" cy="5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 ZooKeeper - Wikipedia">
            <a:extLst>
              <a:ext uri="{FF2B5EF4-FFF2-40B4-BE49-F238E27FC236}">
                <a16:creationId xmlns:a16="http://schemas.microsoft.com/office/drawing/2014/main" id="{68FB9C24-D95C-478A-91B9-345FB496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132" y="2786820"/>
            <a:ext cx="754858" cy="4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List with solid fill">
            <a:extLst>
              <a:ext uri="{FF2B5EF4-FFF2-40B4-BE49-F238E27FC236}">
                <a16:creationId xmlns:a16="http://schemas.microsoft.com/office/drawing/2014/main" id="{56D48AC6-E259-4519-893D-E68A464C69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0" y="3604102"/>
            <a:ext cx="547880" cy="547880"/>
          </a:xfrm>
          <a:prstGeom prst="rect">
            <a:avLst/>
          </a:prstGeom>
        </p:spPr>
      </p:pic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5292A028-4EFB-40D3-8146-F649D843C3CB}"/>
              </a:ext>
            </a:extLst>
          </p:cNvPr>
          <p:cNvSpPr/>
          <p:nvPr/>
        </p:nvSpPr>
        <p:spPr>
          <a:xfrm>
            <a:off x="6583253" y="3789998"/>
            <a:ext cx="3184870" cy="28503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0" vert="horz" wrap="none" lIns="17780" tIns="17780" rIns="17780" bIns="17780" numCol="1" spcCol="1270" anchor="b" anchorCtr="0">
            <a:noAutofit/>
          </a:bodyPr>
          <a:lstStyle/>
          <a:p>
            <a:pPr defTabSz="622300" fontAlgn="auto">
              <a:lnSpc>
                <a:spcPct val="15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sz="1800" kern="0" dirty="0">
                <a:solidFill>
                  <a:srgbClr val="002060"/>
                </a:solidFill>
                <a:latin typeface="Calibri" panose="020F0502020204030204" pitchFamily="34" charset="0"/>
                <a:ea typeface="MS PGothic" pitchFamily="34" charset="-128"/>
              </a:rPr>
              <a:t>Project Milestones</a:t>
            </a:r>
          </a:p>
        </p:txBody>
      </p:sp>
      <p:pic>
        <p:nvPicPr>
          <p:cNvPr id="1044" name="Picture 20" descr="Data Ingestion Icon #342664 - Free Icons Library">
            <a:extLst>
              <a:ext uri="{FF2B5EF4-FFF2-40B4-BE49-F238E27FC236}">
                <a16:creationId xmlns:a16="http://schemas.microsoft.com/office/drawing/2014/main" id="{756FE77C-8775-4FE9-ACB9-229E08C1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81" y="4337878"/>
            <a:ext cx="924452" cy="55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86A21B-F914-400B-AD6D-B7B4754E5081}"/>
              </a:ext>
            </a:extLst>
          </p:cNvPr>
          <p:cNvSpPr txBox="1"/>
          <p:nvPr/>
        </p:nvSpPr>
        <p:spPr>
          <a:xfrm>
            <a:off x="6858076" y="4476713"/>
            <a:ext cx="154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Ingestion</a:t>
            </a:r>
          </a:p>
        </p:txBody>
      </p:sp>
      <p:pic>
        <p:nvPicPr>
          <p:cNvPr id="36" name="Graphic 35" descr="Soap with solid fill">
            <a:extLst>
              <a:ext uri="{FF2B5EF4-FFF2-40B4-BE49-F238E27FC236}">
                <a16:creationId xmlns:a16="http://schemas.microsoft.com/office/drawing/2014/main" id="{568DA981-192E-4FA4-93A9-27D4167E114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36376" y="4902864"/>
            <a:ext cx="635951" cy="6359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E118D1A-FDFD-4902-9CCB-20B4C82BBA85}"/>
              </a:ext>
            </a:extLst>
          </p:cNvPr>
          <p:cNvSpPr txBox="1"/>
          <p:nvPr/>
        </p:nvSpPr>
        <p:spPr>
          <a:xfrm>
            <a:off x="6872327" y="5078445"/>
            <a:ext cx="154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Cleansing &amp; Preparation</a:t>
            </a:r>
          </a:p>
        </p:txBody>
      </p:sp>
      <p:pic>
        <p:nvPicPr>
          <p:cNvPr id="38" name="Graphic 37" descr="Teacher with solid fill">
            <a:extLst>
              <a:ext uri="{FF2B5EF4-FFF2-40B4-BE49-F238E27FC236}">
                <a16:creationId xmlns:a16="http://schemas.microsoft.com/office/drawing/2014/main" id="{3C351FA5-8E7E-4087-93B7-F4FD1F7332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097657" y="4364126"/>
            <a:ext cx="590019" cy="590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9DC4E15-CBBF-4865-8642-F7900455CFD8}"/>
              </a:ext>
            </a:extLst>
          </p:cNvPr>
          <p:cNvSpPr txBox="1"/>
          <p:nvPr/>
        </p:nvSpPr>
        <p:spPr>
          <a:xfrm>
            <a:off x="9784901" y="4495468"/>
            <a:ext cx="154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Data Segregation &amp; Model Training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22FC795-6A22-4072-B87D-CA23C271192A}"/>
              </a:ext>
            </a:extLst>
          </p:cNvPr>
          <p:cNvSpPr txBox="1"/>
          <p:nvPr/>
        </p:nvSpPr>
        <p:spPr>
          <a:xfrm>
            <a:off x="9800393" y="5060400"/>
            <a:ext cx="154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Model Deployment</a:t>
            </a:r>
          </a:p>
        </p:txBody>
      </p:sp>
      <p:pic>
        <p:nvPicPr>
          <p:cNvPr id="55" name="Graphic 54" descr="Future with solid fill">
            <a:extLst>
              <a:ext uri="{FF2B5EF4-FFF2-40B4-BE49-F238E27FC236}">
                <a16:creationId xmlns:a16="http://schemas.microsoft.com/office/drawing/2014/main" id="{F2D25BC6-B117-4900-9A87-F3398F62E4D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32517" y="5644039"/>
            <a:ext cx="607098" cy="60709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2C27CBB-5D4F-4869-8290-DCDBDA3D8B83}"/>
              </a:ext>
            </a:extLst>
          </p:cNvPr>
          <p:cNvSpPr txBox="1"/>
          <p:nvPr/>
        </p:nvSpPr>
        <p:spPr>
          <a:xfrm>
            <a:off x="9800393" y="5750896"/>
            <a:ext cx="154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Model Prediction</a:t>
            </a:r>
          </a:p>
        </p:txBody>
      </p:sp>
      <p:pic>
        <p:nvPicPr>
          <p:cNvPr id="43" name="Graphic 42" descr="Playbook with solid fill">
            <a:extLst>
              <a:ext uri="{FF2B5EF4-FFF2-40B4-BE49-F238E27FC236}">
                <a16:creationId xmlns:a16="http://schemas.microsoft.com/office/drawing/2014/main" id="{AF669AC8-3A60-4C4C-9C17-3EE99D9899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106046" y="4976228"/>
            <a:ext cx="562587" cy="562587"/>
          </a:xfrm>
          <a:prstGeom prst="rect">
            <a:avLst/>
          </a:prstGeom>
        </p:spPr>
      </p:pic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E3F4CC46-29B2-4F70-A035-A3A7C979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17D274A4-D7F4-4DF0-9611-1924F736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911825-81F2-4027-8D73-B1254DF09592}"/>
              </a:ext>
            </a:extLst>
          </p:cNvPr>
          <p:cNvSpPr txBox="1"/>
          <p:nvPr/>
        </p:nvSpPr>
        <p:spPr>
          <a:xfrm>
            <a:off x="6507688" y="1807749"/>
            <a:ext cx="46711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RSS Feed using </a:t>
            </a: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Feed Parser</a:t>
            </a:r>
            <a:endParaRPr lang="en-US" sz="900" dirty="0"/>
          </a:p>
        </p:txBody>
      </p:sp>
      <p:pic>
        <p:nvPicPr>
          <p:cNvPr id="1046" name="Picture 22" descr="RSS - Wikipedia">
            <a:extLst>
              <a:ext uri="{FF2B5EF4-FFF2-40B4-BE49-F238E27FC236}">
                <a16:creationId xmlns:a16="http://schemas.microsoft.com/office/drawing/2014/main" id="{A9ECCBDD-A3B7-407D-A342-A072B593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587" y="2756693"/>
            <a:ext cx="486217" cy="48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426E6075-0DF2-4011-A96F-74B475D7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014" y="2837551"/>
            <a:ext cx="758967" cy="39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3DAF-722C-42AA-B7B4-479878A1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5F4BD-CCC3-4F92-A9F6-122BB0EB0EA9}"/>
              </a:ext>
            </a:extLst>
          </p:cNvPr>
          <p:cNvSpPr/>
          <p:nvPr/>
        </p:nvSpPr>
        <p:spPr>
          <a:xfrm>
            <a:off x="352338" y="1067699"/>
            <a:ext cx="11518084" cy="5209861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Freeform 4282">
            <a:extLst>
              <a:ext uri="{FF2B5EF4-FFF2-40B4-BE49-F238E27FC236}">
                <a16:creationId xmlns:a16="http://schemas.microsoft.com/office/drawing/2014/main" id="{5A350C2B-494C-4814-9FFB-466471E15A60}"/>
              </a:ext>
            </a:extLst>
          </p:cNvPr>
          <p:cNvSpPr>
            <a:spLocks/>
          </p:cNvSpPr>
          <p:nvPr/>
        </p:nvSpPr>
        <p:spPr bwMode="auto">
          <a:xfrm flipV="1">
            <a:off x="3927876" y="1782589"/>
            <a:ext cx="4378841" cy="2124247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ADAFB2">
              <a:lumMod val="60000"/>
              <a:lumOff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26" name="Freeform 4282">
            <a:extLst>
              <a:ext uri="{FF2B5EF4-FFF2-40B4-BE49-F238E27FC236}">
                <a16:creationId xmlns:a16="http://schemas.microsoft.com/office/drawing/2014/main" id="{9AEDAD52-3886-475F-8D61-21290814A5D7}"/>
              </a:ext>
            </a:extLst>
          </p:cNvPr>
          <p:cNvSpPr>
            <a:spLocks/>
          </p:cNvSpPr>
          <p:nvPr/>
        </p:nvSpPr>
        <p:spPr bwMode="auto">
          <a:xfrm>
            <a:off x="599304" y="3885138"/>
            <a:ext cx="4378841" cy="2124243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27" name="Freeform 4282">
            <a:extLst>
              <a:ext uri="{FF2B5EF4-FFF2-40B4-BE49-F238E27FC236}">
                <a16:creationId xmlns:a16="http://schemas.microsoft.com/office/drawing/2014/main" id="{CE3B5F72-0629-4510-A9AC-E7CA2A3F0705}"/>
              </a:ext>
            </a:extLst>
          </p:cNvPr>
          <p:cNvSpPr>
            <a:spLocks/>
          </p:cNvSpPr>
          <p:nvPr/>
        </p:nvSpPr>
        <p:spPr bwMode="auto">
          <a:xfrm>
            <a:off x="7213855" y="3862773"/>
            <a:ext cx="4378841" cy="2124243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28" name="Freeform 4282">
            <a:extLst>
              <a:ext uri="{FF2B5EF4-FFF2-40B4-BE49-F238E27FC236}">
                <a16:creationId xmlns:a16="http://schemas.microsoft.com/office/drawing/2014/main" id="{5ABA43C0-89D3-46E1-A2DB-BB68D1E15B37}"/>
              </a:ext>
            </a:extLst>
          </p:cNvPr>
          <p:cNvSpPr>
            <a:spLocks/>
          </p:cNvSpPr>
          <p:nvPr/>
        </p:nvSpPr>
        <p:spPr bwMode="auto">
          <a:xfrm>
            <a:off x="3925215" y="3890663"/>
            <a:ext cx="4378841" cy="2124243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134575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29" name="Freeform 4282">
            <a:extLst>
              <a:ext uri="{FF2B5EF4-FFF2-40B4-BE49-F238E27FC236}">
                <a16:creationId xmlns:a16="http://schemas.microsoft.com/office/drawing/2014/main" id="{0AFD58B2-E5A6-4A4F-B79D-8EE5BDA18FBC}"/>
              </a:ext>
            </a:extLst>
          </p:cNvPr>
          <p:cNvSpPr>
            <a:spLocks/>
          </p:cNvSpPr>
          <p:nvPr/>
        </p:nvSpPr>
        <p:spPr bwMode="auto">
          <a:xfrm flipV="1">
            <a:off x="7213572" y="1766406"/>
            <a:ext cx="4366970" cy="2124247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30" name="Freeform 4282">
            <a:extLst>
              <a:ext uri="{FF2B5EF4-FFF2-40B4-BE49-F238E27FC236}">
                <a16:creationId xmlns:a16="http://schemas.microsoft.com/office/drawing/2014/main" id="{83128F75-8A32-4395-A0F7-9D0CC38411F3}"/>
              </a:ext>
            </a:extLst>
          </p:cNvPr>
          <p:cNvSpPr>
            <a:spLocks/>
          </p:cNvSpPr>
          <p:nvPr/>
        </p:nvSpPr>
        <p:spPr bwMode="auto">
          <a:xfrm flipV="1">
            <a:off x="599589" y="1793460"/>
            <a:ext cx="4408852" cy="2124247"/>
          </a:xfrm>
          <a:custGeom>
            <a:avLst/>
            <a:gdLst>
              <a:gd name="T0" fmla="*/ 36 w 71"/>
              <a:gd name="T1" fmla="*/ 18 h 35"/>
              <a:gd name="T2" fmla="*/ 18 w 71"/>
              <a:gd name="T3" fmla="*/ 0 h 35"/>
              <a:gd name="T4" fmla="*/ 0 w 71"/>
              <a:gd name="T5" fmla="*/ 0 h 35"/>
              <a:gd name="T6" fmla="*/ 36 w 71"/>
              <a:gd name="T7" fmla="*/ 35 h 35"/>
              <a:gd name="T8" fmla="*/ 71 w 71"/>
              <a:gd name="T9" fmla="*/ 0 h 35"/>
              <a:gd name="T10" fmla="*/ 54 w 71"/>
              <a:gd name="T11" fmla="*/ 0 h 35"/>
              <a:gd name="T12" fmla="*/ 36 w 71"/>
              <a:gd name="T13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35">
                <a:moveTo>
                  <a:pt x="36" y="18"/>
                </a:moveTo>
                <a:cubicBezTo>
                  <a:pt x="26" y="18"/>
                  <a:pt x="18" y="1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16" y="35"/>
                  <a:pt x="36" y="35"/>
                </a:cubicBezTo>
                <a:cubicBezTo>
                  <a:pt x="55" y="35"/>
                  <a:pt x="71" y="19"/>
                  <a:pt x="7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10"/>
                  <a:pt x="46" y="18"/>
                  <a:pt x="36" y="18"/>
                </a:cubicBezTo>
                <a:close/>
              </a:path>
            </a:pathLst>
          </a:custGeom>
          <a:solidFill>
            <a:srgbClr val="71CD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B06788-1BD9-44E0-B2F5-5DCA9F994CAC}"/>
              </a:ext>
            </a:extLst>
          </p:cNvPr>
          <p:cNvSpPr/>
          <p:nvPr/>
        </p:nvSpPr>
        <p:spPr>
          <a:xfrm>
            <a:off x="1863207" y="4417363"/>
            <a:ext cx="1888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ea typeface="ＭＳ Ｐゴシック" charset="-128"/>
                <a:cs typeface="Arial" panose="020B0604020202020204" pitchFamily="34" charset="0"/>
              </a:rPr>
              <a:t>Data Ingestion</a:t>
            </a:r>
            <a:endParaRPr lang="en-GB" sz="1400" b="1" kern="0" dirty="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3" name="Right Arrow 30">
            <a:extLst>
              <a:ext uri="{FF2B5EF4-FFF2-40B4-BE49-F238E27FC236}">
                <a16:creationId xmlns:a16="http://schemas.microsoft.com/office/drawing/2014/main" id="{012FB577-28CC-4EC4-9388-5BF21C9E0201}"/>
              </a:ext>
            </a:extLst>
          </p:cNvPr>
          <p:cNvSpPr/>
          <p:nvPr/>
        </p:nvSpPr>
        <p:spPr bwMode="auto">
          <a:xfrm rot="16200000">
            <a:off x="5986123" y="2753436"/>
            <a:ext cx="243932" cy="466091"/>
          </a:xfrm>
          <a:prstGeom prst="rightArrow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34" name="Right Arrow 31">
            <a:extLst>
              <a:ext uri="{FF2B5EF4-FFF2-40B4-BE49-F238E27FC236}">
                <a16:creationId xmlns:a16="http://schemas.microsoft.com/office/drawing/2014/main" id="{F2C2D15B-501E-4DB8-8150-DA8320EBCF53}"/>
              </a:ext>
            </a:extLst>
          </p:cNvPr>
          <p:cNvSpPr/>
          <p:nvPr/>
        </p:nvSpPr>
        <p:spPr bwMode="auto">
          <a:xfrm rot="10800000" flipH="1">
            <a:off x="2648456" y="4156959"/>
            <a:ext cx="280535" cy="357944"/>
          </a:xfrm>
          <a:prstGeom prst="rightArrow">
            <a:avLst/>
          </a:prstGeom>
          <a:solidFill>
            <a:srgbClr val="ADAFB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35" name="Right Arrow 32">
            <a:extLst>
              <a:ext uri="{FF2B5EF4-FFF2-40B4-BE49-F238E27FC236}">
                <a16:creationId xmlns:a16="http://schemas.microsoft.com/office/drawing/2014/main" id="{91EED984-5F88-4F63-A4A8-74500E703A01}"/>
              </a:ext>
            </a:extLst>
          </p:cNvPr>
          <p:cNvSpPr/>
          <p:nvPr/>
        </p:nvSpPr>
        <p:spPr bwMode="auto">
          <a:xfrm>
            <a:off x="7326806" y="3493658"/>
            <a:ext cx="280535" cy="357944"/>
          </a:xfrm>
          <a:prstGeom prst="righ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2C848A-AEAC-45EF-9543-9FCC999DC74A}"/>
              </a:ext>
            </a:extLst>
          </p:cNvPr>
          <p:cNvSpPr/>
          <p:nvPr/>
        </p:nvSpPr>
        <p:spPr>
          <a:xfrm>
            <a:off x="1061033" y="2793897"/>
            <a:ext cx="1004173" cy="38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Project Plan &amp; Architecture</a:t>
            </a:r>
          </a:p>
        </p:txBody>
      </p:sp>
      <p:pic>
        <p:nvPicPr>
          <p:cNvPr id="42" name="Graphic 41" descr="Blueprint with solid fill">
            <a:extLst>
              <a:ext uri="{FF2B5EF4-FFF2-40B4-BE49-F238E27FC236}">
                <a16:creationId xmlns:a16="http://schemas.microsoft.com/office/drawing/2014/main" id="{467537A9-00BC-4875-AAE9-416BA8B3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49" y="3179428"/>
            <a:ext cx="611683" cy="67050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D894478-5E4B-4BC5-BAAC-E0D1DAEFD882}"/>
              </a:ext>
            </a:extLst>
          </p:cNvPr>
          <p:cNvSpPr/>
          <p:nvPr/>
        </p:nvSpPr>
        <p:spPr>
          <a:xfrm>
            <a:off x="438847" y="3778691"/>
            <a:ext cx="1888306" cy="23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Project Problem Statement</a:t>
            </a:r>
          </a:p>
        </p:txBody>
      </p:sp>
      <p:pic>
        <p:nvPicPr>
          <p:cNvPr id="45" name="Graphic 44" descr="Document with solid fill">
            <a:extLst>
              <a:ext uri="{FF2B5EF4-FFF2-40B4-BE49-F238E27FC236}">
                <a16:creationId xmlns:a16="http://schemas.microsoft.com/office/drawing/2014/main" id="{F10B4B54-37E1-4335-A375-C75EA5317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8997" y="2190860"/>
            <a:ext cx="656209" cy="656209"/>
          </a:xfrm>
          <a:prstGeom prst="rect">
            <a:avLst/>
          </a:prstGeom>
        </p:spPr>
      </p:pic>
      <p:pic>
        <p:nvPicPr>
          <p:cNvPr id="46" name="Picture 2" descr="kafka-logo-wide - Software Engineering Daily">
            <a:extLst>
              <a:ext uri="{FF2B5EF4-FFF2-40B4-BE49-F238E27FC236}">
                <a16:creationId xmlns:a16="http://schemas.microsoft.com/office/drawing/2014/main" id="{24968387-C0B9-4069-BDEF-DB9588839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84" y="1911931"/>
            <a:ext cx="869523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0D3DC2B-E06C-404B-A0DF-451198630DE5}"/>
              </a:ext>
            </a:extLst>
          </p:cNvPr>
          <p:cNvSpPr/>
          <p:nvPr/>
        </p:nvSpPr>
        <p:spPr>
          <a:xfrm>
            <a:off x="2049546" y="2351021"/>
            <a:ext cx="1004172" cy="842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Real-time streaming data pipelines adapting to data streams</a:t>
            </a:r>
          </a:p>
        </p:txBody>
      </p:sp>
      <p:pic>
        <p:nvPicPr>
          <p:cNvPr id="48" name="Picture 16" descr="Apache ZooKeeper - Wikipedia">
            <a:extLst>
              <a:ext uri="{FF2B5EF4-FFF2-40B4-BE49-F238E27FC236}">
                <a16:creationId xmlns:a16="http://schemas.microsoft.com/office/drawing/2014/main" id="{F9674C25-B8D8-4C4D-BDBA-D2212507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357" y="2112656"/>
            <a:ext cx="754858" cy="4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E339DFA-8F8B-4635-A58A-349743010411}"/>
              </a:ext>
            </a:extLst>
          </p:cNvPr>
          <p:cNvSpPr/>
          <p:nvPr/>
        </p:nvSpPr>
        <p:spPr>
          <a:xfrm>
            <a:off x="3061274" y="2541042"/>
            <a:ext cx="1004172" cy="23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Data Pipelines</a:t>
            </a:r>
          </a:p>
        </p:txBody>
      </p:sp>
      <p:pic>
        <p:nvPicPr>
          <p:cNvPr id="51" name="Picture 8" descr="Mongo DB - Go Code Colorado">
            <a:extLst>
              <a:ext uri="{FF2B5EF4-FFF2-40B4-BE49-F238E27FC236}">
                <a16:creationId xmlns:a16="http://schemas.microsoft.com/office/drawing/2014/main" id="{D3CCD2F3-9670-480B-9291-9BD3D2AE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944" y="3271630"/>
            <a:ext cx="736795" cy="5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E7B9825-FE9F-4375-B04F-B154A9303242}"/>
              </a:ext>
            </a:extLst>
          </p:cNvPr>
          <p:cNvSpPr/>
          <p:nvPr/>
        </p:nvSpPr>
        <p:spPr>
          <a:xfrm>
            <a:off x="3338106" y="3257412"/>
            <a:ext cx="1004172" cy="842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Data storage using RDBMS/No RDBMS methods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7ECFDBB-6F6A-4563-B502-C6A8D96E3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568" y="3510972"/>
            <a:ext cx="926672" cy="55478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B544F6D-D4D0-4128-8223-C6652227750C}"/>
              </a:ext>
            </a:extLst>
          </p:cNvPr>
          <p:cNvSpPr/>
          <p:nvPr/>
        </p:nvSpPr>
        <p:spPr>
          <a:xfrm>
            <a:off x="5231005" y="3125778"/>
            <a:ext cx="1888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ea typeface="ＭＳ Ｐゴシック" charset="-128"/>
                <a:cs typeface="Arial" panose="020B0604020202020204" pitchFamily="34" charset="0"/>
              </a:rPr>
              <a:t>Data Cleansing</a:t>
            </a:r>
            <a:endParaRPr lang="en-GB" sz="1400" b="1" kern="0" dirty="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E50208-1F95-4C83-918C-5727B910EFB4}"/>
              </a:ext>
            </a:extLst>
          </p:cNvPr>
          <p:cNvSpPr/>
          <p:nvPr/>
        </p:nvSpPr>
        <p:spPr>
          <a:xfrm>
            <a:off x="5231005" y="4363944"/>
            <a:ext cx="1888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ea typeface="ＭＳ Ｐゴシック" charset="-128"/>
                <a:cs typeface="Arial" panose="020B0604020202020204" pitchFamily="34" charset="0"/>
              </a:rPr>
              <a:t>Model Training</a:t>
            </a:r>
            <a:endParaRPr lang="en-GB" sz="1400" b="1" kern="0" dirty="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7" name="Right Arrow 30">
            <a:extLst>
              <a:ext uri="{FF2B5EF4-FFF2-40B4-BE49-F238E27FC236}">
                <a16:creationId xmlns:a16="http://schemas.microsoft.com/office/drawing/2014/main" id="{27EBDE53-BBD3-4F7B-ABD4-3746A6641D00}"/>
              </a:ext>
            </a:extLst>
          </p:cNvPr>
          <p:cNvSpPr/>
          <p:nvPr/>
        </p:nvSpPr>
        <p:spPr bwMode="auto">
          <a:xfrm rot="5400000">
            <a:off x="5996619" y="4543699"/>
            <a:ext cx="243932" cy="466091"/>
          </a:xfrm>
          <a:prstGeom prst="rightArrow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 kern="0">
              <a:solidFill>
                <a:srgbClr val="000000"/>
              </a:solidFill>
              <a:latin typeface="Arial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50729D-9CBF-4CF3-AAD2-79182F7E6175}"/>
              </a:ext>
            </a:extLst>
          </p:cNvPr>
          <p:cNvSpPr/>
          <p:nvPr/>
        </p:nvSpPr>
        <p:spPr>
          <a:xfrm>
            <a:off x="8581318" y="3791853"/>
            <a:ext cx="1888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  <a:defRPr/>
            </a:pPr>
            <a:r>
              <a:rPr lang="en-US" sz="1400" b="1" kern="0" dirty="0">
                <a:solidFill>
                  <a:srgbClr val="000000"/>
                </a:solidFill>
                <a:latin typeface="Arial"/>
                <a:ea typeface="ＭＳ Ｐゴシック" charset="-128"/>
                <a:cs typeface="Arial" panose="020B0604020202020204" pitchFamily="34" charset="0"/>
              </a:rPr>
              <a:t>Model Prediction</a:t>
            </a:r>
            <a:endParaRPr lang="en-GB" sz="1400" b="1" kern="0" dirty="0">
              <a:solidFill>
                <a:srgbClr val="000000"/>
              </a:solidFill>
              <a:latin typeface="Arial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59" name="Graphic 58" descr="Soap with solid fill">
            <a:extLst>
              <a:ext uri="{FF2B5EF4-FFF2-40B4-BE49-F238E27FC236}">
                <a16:creationId xmlns:a16="http://schemas.microsoft.com/office/drawing/2014/main" id="{459F9A4D-0843-4B3A-A6BB-0C5C896A5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7643" y="3271630"/>
            <a:ext cx="635951" cy="635951"/>
          </a:xfrm>
          <a:prstGeom prst="rect">
            <a:avLst/>
          </a:prstGeom>
        </p:spPr>
      </p:pic>
      <p:pic>
        <p:nvPicPr>
          <p:cNvPr id="60" name="Graphic 59" descr="Teacher with solid fill">
            <a:extLst>
              <a:ext uri="{FF2B5EF4-FFF2-40B4-BE49-F238E27FC236}">
                <a16:creationId xmlns:a16="http://schemas.microsoft.com/office/drawing/2014/main" id="{C411A0DF-6C00-4FEF-8D36-80342C9BE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46541" y="3945741"/>
            <a:ext cx="590019" cy="590019"/>
          </a:xfrm>
          <a:prstGeom prst="rect">
            <a:avLst/>
          </a:prstGeom>
        </p:spPr>
      </p:pic>
      <p:pic>
        <p:nvPicPr>
          <p:cNvPr id="61" name="Graphic 60" descr="Playbook with solid fill">
            <a:extLst>
              <a:ext uri="{FF2B5EF4-FFF2-40B4-BE49-F238E27FC236}">
                <a16:creationId xmlns:a16="http://schemas.microsoft.com/office/drawing/2014/main" id="{CCED17CD-90C6-4E24-A9C2-20FB0E24E9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7028" y="4063009"/>
            <a:ext cx="562587" cy="562587"/>
          </a:xfrm>
          <a:prstGeom prst="rect">
            <a:avLst/>
          </a:prstGeom>
        </p:spPr>
      </p:pic>
      <p:pic>
        <p:nvPicPr>
          <p:cNvPr id="62" name="Graphic 61" descr="Future with solid fill">
            <a:extLst>
              <a:ext uri="{FF2B5EF4-FFF2-40B4-BE49-F238E27FC236}">
                <a16:creationId xmlns:a16="http://schemas.microsoft.com/office/drawing/2014/main" id="{5E59C5DC-A8DC-4F4B-8725-456779634F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37779" y="3220215"/>
            <a:ext cx="607098" cy="607098"/>
          </a:xfrm>
          <a:prstGeom prst="rect">
            <a:avLst/>
          </a:prstGeom>
        </p:spPr>
      </p:pic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A8940485-94DC-4A90-9BE3-B93AB78C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D7A4C944-1A24-4E0B-926A-52A3147A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36" name="Picture 4" descr="Python-Logo-PNG-Image (1)">
            <a:extLst>
              <a:ext uri="{FF2B5EF4-FFF2-40B4-BE49-F238E27FC236}">
                <a16:creationId xmlns:a16="http://schemas.microsoft.com/office/drawing/2014/main" id="{DDC9C179-38A3-44E2-A3BF-3F5C3265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71" y="2723561"/>
            <a:ext cx="801314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Python-Logo-PNG-Image (1)">
            <a:extLst>
              <a:ext uri="{FF2B5EF4-FFF2-40B4-BE49-F238E27FC236}">
                <a16:creationId xmlns:a16="http://schemas.microsoft.com/office/drawing/2014/main" id="{44C516BB-E5BC-4156-A567-07A8A8DBF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078" y="2405923"/>
            <a:ext cx="801314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Mongo DB - Go Code Colorado">
            <a:extLst>
              <a:ext uri="{FF2B5EF4-FFF2-40B4-BE49-F238E27FC236}">
                <a16:creationId xmlns:a16="http://schemas.microsoft.com/office/drawing/2014/main" id="{357CD320-F75E-4D26-A2B3-A4EC1121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93" y="2252412"/>
            <a:ext cx="736795" cy="5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install PySpark locally. Here I'll go through step-by-step to… | by  Ting-Hao Chen | Programming Notes | Medium">
            <a:extLst>
              <a:ext uri="{FF2B5EF4-FFF2-40B4-BE49-F238E27FC236}">
                <a16:creationId xmlns:a16="http://schemas.microsoft.com/office/drawing/2014/main" id="{CD7A914E-CE12-4D87-9F98-0FC90BD7D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756" y="2112656"/>
            <a:ext cx="642838" cy="46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What are RESTful Web Services">
            <a:extLst>
              <a:ext uri="{FF2B5EF4-FFF2-40B4-BE49-F238E27FC236}">
                <a16:creationId xmlns:a16="http://schemas.microsoft.com/office/drawing/2014/main" id="{17F72DDA-61FC-4D76-9E2A-667035CE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071" y="3036550"/>
            <a:ext cx="711201" cy="73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ython-Logo-PNG-Image (1)">
            <a:extLst>
              <a:ext uri="{FF2B5EF4-FFF2-40B4-BE49-F238E27FC236}">
                <a16:creationId xmlns:a16="http://schemas.microsoft.com/office/drawing/2014/main" id="{C0627C2D-663C-4156-8EF3-F3B81098F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45" y="2239849"/>
            <a:ext cx="801314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 Logos">
            <a:extLst>
              <a:ext uri="{FF2B5EF4-FFF2-40B4-BE49-F238E27FC236}">
                <a16:creationId xmlns:a16="http://schemas.microsoft.com/office/drawing/2014/main" id="{904433E3-F119-4BE5-ACB8-C6753459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1" y="2034704"/>
            <a:ext cx="708966" cy="7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Postman Announces $50 Million in Series B Financing to Extend Its  Leadership in the API Collaboration Space | Business Wire">
            <a:extLst>
              <a:ext uri="{FF2B5EF4-FFF2-40B4-BE49-F238E27FC236}">
                <a16:creationId xmlns:a16="http://schemas.microsoft.com/office/drawing/2014/main" id="{B30E6D7B-7A90-4473-8883-4135541D9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07" y="2770486"/>
            <a:ext cx="798505" cy="5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Logo Images, Stock Photos &amp; Vectors | Shutterstock">
            <a:extLst>
              <a:ext uri="{FF2B5EF4-FFF2-40B4-BE49-F238E27FC236}">
                <a16:creationId xmlns:a16="http://schemas.microsoft.com/office/drawing/2014/main" id="{8663D954-AF06-4213-BFCD-0D2B6F650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"/>
          <a:stretch/>
        </p:blipFill>
        <p:spPr bwMode="auto">
          <a:xfrm>
            <a:off x="10644946" y="4042527"/>
            <a:ext cx="686902" cy="7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cker Logos | Docker">
            <a:extLst>
              <a:ext uri="{FF2B5EF4-FFF2-40B4-BE49-F238E27FC236}">
                <a16:creationId xmlns:a16="http://schemas.microsoft.com/office/drawing/2014/main" id="{1D76581D-989C-41FD-97BD-65BF06F59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804" y="4930225"/>
            <a:ext cx="752379" cy="6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aged MLflow">
            <a:extLst>
              <a:ext uri="{FF2B5EF4-FFF2-40B4-BE49-F238E27FC236}">
                <a16:creationId xmlns:a16="http://schemas.microsoft.com/office/drawing/2014/main" id="{91D20653-9CD2-4B09-B2E5-04BB363D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47" y="5220238"/>
            <a:ext cx="985488" cy="3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Python-Logo-PNG-Image (1)">
            <a:extLst>
              <a:ext uri="{FF2B5EF4-FFF2-40B4-BE49-F238E27FC236}">
                <a16:creationId xmlns:a16="http://schemas.microsoft.com/office/drawing/2014/main" id="{0C140C9C-0274-44E9-8745-CF6B6CB3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80" y="5017325"/>
            <a:ext cx="801314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Flask Logos">
            <a:extLst>
              <a:ext uri="{FF2B5EF4-FFF2-40B4-BE49-F238E27FC236}">
                <a16:creationId xmlns:a16="http://schemas.microsoft.com/office/drawing/2014/main" id="{BBA82842-F4E1-45F1-B62A-92CDF26F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748" y="4300295"/>
            <a:ext cx="708966" cy="70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ml Logo Images, Stock Photos &amp; Vectors | Shutterstock">
            <a:extLst>
              <a:ext uri="{FF2B5EF4-FFF2-40B4-BE49-F238E27FC236}">
                <a16:creationId xmlns:a16="http://schemas.microsoft.com/office/drawing/2014/main" id="{6D1E3B8B-883E-4246-93F5-6E73776FF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"/>
          <a:stretch/>
        </p:blipFill>
        <p:spPr bwMode="auto">
          <a:xfrm>
            <a:off x="7412334" y="4054206"/>
            <a:ext cx="686902" cy="70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B901C51D-E11D-4B71-8652-DE46575EDA08}"/>
              </a:ext>
            </a:extLst>
          </p:cNvPr>
          <p:cNvSpPr/>
          <p:nvPr/>
        </p:nvSpPr>
        <p:spPr>
          <a:xfrm>
            <a:off x="1402112" y="5699836"/>
            <a:ext cx="3948195" cy="53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Framework that supports the machine learning lifecycle. This means that it has components to mirror the model during training &amp; running, ability to store models load the model in production code and create a pipeline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8BD9BF-CB27-451D-8970-CF5B217C6A7D}"/>
              </a:ext>
            </a:extLst>
          </p:cNvPr>
          <p:cNvSpPr/>
          <p:nvPr/>
        </p:nvSpPr>
        <p:spPr>
          <a:xfrm>
            <a:off x="7586018" y="5360945"/>
            <a:ext cx="1409583" cy="68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Building webpages. HTML provides the structure of the pages, CSS the layout	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E5C937-F34B-4944-AA7E-8B6FF5FF5640}"/>
              </a:ext>
            </a:extLst>
          </p:cNvPr>
          <p:cNvSpPr/>
          <p:nvPr/>
        </p:nvSpPr>
        <p:spPr>
          <a:xfrm>
            <a:off x="8384398" y="1099469"/>
            <a:ext cx="2177763" cy="68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Web Framework for Python which provides functionality for building web applications including managing HTTP requests and rendering templates	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2DB4642-5F53-404D-8F73-FD588708698D}"/>
              </a:ext>
            </a:extLst>
          </p:cNvPr>
          <p:cNvSpPr/>
          <p:nvPr/>
        </p:nvSpPr>
        <p:spPr>
          <a:xfrm>
            <a:off x="10279055" y="1619570"/>
            <a:ext cx="1896267" cy="129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Application used for API Testing. Its an HTTP client that tests HTTP requests, utilizing a graphical user interface, through which we obtain different types of responses that need to be subsequently validated	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B6C1C2-CE0F-4238-B92E-B30CAFB4631D}"/>
              </a:ext>
            </a:extLst>
          </p:cNvPr>
          <p:cNvSpPr/>
          <p:nvPr/>
        </p:nvSpPr>
        <p:spPr>
          <a:xfrm>
            <a:off x="10539767" y="4974720"/>
            <a:ext cx="1652234" cy="160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Package Application into containers – standardized executable components combining application source code with the operating system libraries and dependencies required to run that code in any environment		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9133D6-A312-4226-A1A6-8341F8041EF9}"/>
              </a:ext>
            </a:extLst>
          </p:cNvPr>
          <p:cNvSpPr/>
          <p:nvPr/>
        </p:nvSpPr>
        <p:spPr>
          <a:xfrm>
            <a:off x="5632802" y="1477856"/>
            <a:ext cx="1409583" cy="537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rial"/>
                <a:ea typeface="ＭＳ Ｐゴシック" charset="-128"/>
              </a:rPr>
              <a:t>Distributed processing system used for data workloads 	</a:t>
            </a:r>
          </a:p>
        </p:txBody>
      </p:sp>
    </p:spTree>
    <p:extLst>
      <p:ext uri="{BB962C8B-B14F-4D97-AF65-F5344CB8AC3E}">
        <p14:creationId xmlns:p14="http://schemas.microsoft.com/office/powerpoint/2010/main" val="144754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BBCC-1EB7-41A5-8916-644F63D6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2C9E9-B789-4718-B8A6-2776FF51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89696-B2CA-4295-AE36-ECFF04944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4102" name="Graphic 4101" descr="Web design with solid fill">
            <a:extLst>
              <a:ext uri="{FF2B5EF4-FFF2-40B4-BE49-F238E27FC236}">
                <a16:creationId xmlns:a16="http://schemas.microsoft.com/office/drawing/2014/main" id="{459D592B-402F-4D1A-BD86-64B687AF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5714" y="1192923"/>
            <a:ext cx="702764" cy="702764"/>
          </a:xfrm>
          <a:prstGeom prst="rect">
            <a:avLst/>
          </a:prstGeom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1E8E5477-508E-405D-A559-F776A2479D05}"/>
              </a:ext>
            </a:extLst>
          </p:cNvPr>
          <p:cNvSpPr/>
          <p:nvPr/>
        </p:nvSpPr>
        <p:spPr>
          <a:xfrm>
            <a:off x="7685715" y="2172749"/>
            <a:ext cx="702764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News Articles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6BB8AE0-352B-4B95-A766-52898DE2825B}"/>
              </a:ext>
            </a:extLst>
          </p:cNvPr>
          <p:cNvSpPr/>
          <p:nvPr/>
        </p:nvSpPr>
        <p:spPr>
          <a:xfrm>
            <a:off x="8949170" y="2172750"/>
            <a:ext cx="759688" cy="360726"/>
          </a:xfrm>
          <a:prstGeom prst="rect">
            <a:avLst/>
          </a:prstGeom>
          <a:solidFill>
            <a:srgbClr val="36C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Kafka Producer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5D6DDE-C9A9-41BB-9ECF-B16A0025B5EB}"/>
              </a:ext>
            </a:extLst>
          </p:cNvPr>
          <p:cNvSpPr/>
          <p:nvPr/>
        </p:nvSpPr>
        <p:spPr>
          <a:xfrm>
            <a:off x="8949170" y="2950535"/>
            <a:ext cx="759688" cy="337949"/>
          </a:xfrm>
          <a:prstGeom prst="rect">
            <a:avLst/>
          </a:prstGeom>
          <a:solidFill>
            <a:srgbClr val="36C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Kafka Broker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EB0300D-3012-4CD8-9048-91DC3DA441AF}"/>
              </a:ext>
            </a:extLst>
          </p:cNvPr>
          <p:cNvSpPr/>
          <p:nvPr/>
        </p:nvSpPr>
        <p:spPr>
          <a:xfrm>
            <a:off x="8949170" y="3705543"/>
            <a:ext cx="759688" cy="337949"/>
          </a:xfrm>
          <a:prstGeom prst="rect">
            <a:avLst/>
          </a:prstGeom>
          <a:solidFill>
            <a:srgbClr val="36C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Kafka Consumer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BB6F5B1-594F-4E7A-B297-0D82A5B6F02D}"/>
              </a:ext>
            </a:extLst>
          </p:cNvPr>
          <p:cNvSpPr/>
          <p:nvPr/>
        </p:nvSpPr>
        <p:spPr>
          <a:xfrm>
            <a:off x="10057457" y="4423760"/>
            <a:ext cx="936123" cy="3411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Model Prediction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FBF4963-3640-4F8D-A8D9-AC643C457A76}"/>
              </a:ext>
            </a:extLst>
          </p:cNvPr>
          <p:cNvSpPr/>
          <p:nvPr/>
        </p:nvSpPr>
        <p:spPr>
          <a:xfrm>
            <a:off x="10057458" y="5089164"/>
            <a:ext cx="936124" cy="3411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Model Deployment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E342DB4-4957-4E4F-B583-C16D57090F0E}"/>
              </a:ext>
            </a:extLst>
          </p:cNvPr>
          <p:cNvSpPr/>
          <p:nvPr/>
        </p:nvSpPr>
        <p:spPr>
          <a:xfrm>
            <a:off x="10057457" y="5781434"/>
            <a:ext cx="936123" cy="34118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EF4F23C-1EDA-44E8-95AD-527CE1A600E4}"/>
              </a:ext>
            </a:extLst>
          </p:cNvPr>
          <p:cNvSpPr/>
          <p:nvPr/>
        </p:nvSpPr>
        <p:spPr>
          <a:xfrm>
            <a:off x="10881059" y="2425697"/>
            <a:ext cx="936123" cy="3411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E47DB4A-E6A1-4E02-A6D3-CB431128E2F8}"/>
              </a:ext>
            </a:extLst>
          </p:cNvPr>
          <p:cNvSpPr/>
          <p:nvPr/>
        </p:nvSpPr>
        <p:spPr>
          <a:xfrm>
            <a:off x="10892223" y="3224016"/>
            <a:ext cx="936123" cy="3411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ML Model</a:t>
            </a:r>
          </a:p>
        </p:txBody>
      </p:sp>
      <p:pic>
        <p:nvPicPr>
          <p:cNvPr id="88" name="Graphic 87" descr="Database with solid fill">
            <a:extLst>
              <a:ext uri="{FF2B5EF4-FFF2-40B4-BE49-F238E27FC236}">
                <a16:creationId xmlns:a16="http://schemas.microsoft.com/office/drawing/2014/main" id="{8606647C-54E0-49DB-BB9E-8900C518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4898" y="1197873"/>
            <a:ext cx="728444" cy="728444"/>
          </a:xfrm>
          <a:prstGeom prst="rect">
            <a:avLst/>
          </a:prstGeom>
        </p:spPr>
      </p:pic>
      <p:sp>
        <p:nvSpPr>
          <p:cNvPr id="4105" name="TextBox 4104">
            <a:extLst>
              <a:ext uri="{FF2B5EF4-FFF2-40B4-BE49-F238E27FC236}">
                <a16:creationId xmlns:a16="http://schemas.microsoft.com/office/drawing/2014/main" id="{A7E21B9B-3F84-4192-AF39-60F61BF11663}"/>
              </a:ext>
            </a:extLst>
          </p:cNvPr>
          <p:cNvSpPr txBox="1"/>
          <p:nvPr/>
        </p:nvSpPr>
        <p:spPr>
          <a:xfrm>
            <a:off x="8342686" y="1281882"/>
            <a:ext cx="10558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News websites/Service Providers</a:t>
            </a:r>
          </a:p>
        </p:txBody>
      </p: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391ACD7B-26E7-4F16-AB07-06A6D2081B96}"/>
              </a:ext>
            </a:extLst>
          </p:cNvPr>
          <p:cNvCxnSpPr>
            <a:stCxn id="4102" idx="2"/>
            <a:endCxn id="4103" idx="0"/>
          </p:cNvCxnSpPr>
          <p:nvPr/>
        </p:nvCxnSpPr>
        <p:spPr>
          <a:xfrm>
            <a:off x="8037096" y="1895687"/>
            <a:ext cx="1" cy="27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112EF65B-8F43-44C4-B890-2977363FA1AD}"/>
              </a:ext>
            </a:extLst>
          </p:cNvPr>
          <p:cNvCxnSpPr>
            <a:endCxn id="79" idx="1"/>
          </p:cNvCxnSpPr>
          <p:nvPr/>
        </p:nvCxnSpPr>
        <p:spPr>
          <a:xfrm>
            <a:off x="8388478" y="2353113"/>
            <a:ext cx="56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B8DC2D30-0B74-426E-B1EC-442776E9F6E8}"/>
              </a:ext>
            </a:extLst>
          </p:cNvPr>
          <p:cNvCxnSpPr>
            <a:stCxn id="79" idx="2"/>
            <a:endCxn id="80" idx="0"/>
          </p:cNvCxnSpPr>
          <p:nvPr/>
        </p:nvCxnSpPr>
        <p:spPr>
          <a:xfrm>
            <a:off x="9329014" y="2533476"/>
            <a:ext cx="0" cy="41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3" name="Straight Arrow Connector 4112">
            <a:extLst>
              <a:ext uri="{FF2B5EF4-FFF2-40B4-BE49-F238E27FC236}">
                <a16:creationId xmlns:a16="http://schemas.microsoft.com/office/drawing/2014/main" id="{6AB6E05A-180E-4DD6-9E6B-DADBFEE70EF5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9329014" y="3288484"/>
            <a:ext cx="0" cy="417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Connector: Elbow 4115">
            <a:extLst>
              <a:ext uri="{FF2B5EF4-FFF2-40B4-BE49-F238E27FC236}">
                <a16:creationId xmlns:a16="http://schemas.microsoft.com/office/drawing/2014/main" id="{A79D536A-C6B6-4EE6-A13C-88416845AAC6}"/>
              </a:ext>
            </a:extLst>
          </p:cNvPr>
          <p:cNvCxnSpPr>
            <a:stCxn id="81" idx="3"/>
            <a:endCxn id="86" idx="2"/>
          </p:cNvCxnSpPr>
          <p:nvPr/>
        </p:nvCxnSpPr>
        <p:spPr>
          <a:xfrm flipV="1">
            <a:off x="9708858" y="3565203"/>
            <a:ext cx="1651427" cy="3093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E65A816E-F85C-4786-A900-89C5FA3C9F51}"/>
              </a:ext>
            </a:extLst>
          </p:cNvPr>
          <p:cNvCxnSpPr>
            <a:endCxn id="82" idx="0"/>
          </p:cNvCxnSpPr>
          <p:nvPr/>
        </p:nvCxnSpPr>
        <p:spPr>
          <a:xfrm>
            <a:off x="10525518" y="3874517"/>
            <a:ext cx="1" cy="54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05B91419-A2AA-453A-8E86-3AC75BAED225}"/>
              </a:ext>
            </a:extLst>
          </p:cNvPr>
          <p:cNvCxnSpPr>
            <a:stCxn id="82" idx="2"/>
            <a:endCxn id="83" idx="0"/>
          </p:cNvCxnSpPr>
          <p:nvPr/>
        </p:nvCxnSpPr>
        <p:spPr>
          <a:xfrm>
            <a:off x="10525519" y="4764947"/>
            <a:ext cx="1" cy="32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2" name="Straight Arrow Connector 4121">
            <a:extLst>
              <a:ext uri="{FF2B5EF4-FFF2-40B4-BE49-F238E27FC236}">
                <a16:creationId xmlns:a16="http://schemas.microsoft.com/office/drawing/2014/main" id="{1E67DB28-265C-4B1F-A36C-BF4CAD976A08}"/>
              </a:ext>
            </a:extLst>
          </p:cNvPr>
          <p:cNvCxnSpPr>
            <a:stCxn id="83" idx="2"/>
            <a:endCxn id="84" idx="0"/>
          </p:cNvCxnSpPr>
          <p:nvPr/>
        </p:nvCxnSpPr>
        <p:spPr>
          <a:xfrm flipH="1">
            <a:off x="10525519" y="5430351"/>
            <a:ext cx="1" cy="35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4" name="Straight Arrow Connector 4123">
            <a:extLst>
              <a:ext uri="{FF2B5EF4-FFF2-40B4-BE49-F238E27FC236}">
                <a16:creationId xmlns:a16="http://schemas.microsoft.com/office/drawing/2014/main" id="{A9AEC17B-E957-4077-A568-CB43EF2A1DB8}"/>
              </a:ext>
            </a:extLst>
          </p:cNvPr>
          <p:cNvCxnSpPr>
            <a:stCxn id="88" idx="2"/>
            <a:endCxn id="85" idx="0"/>
          </p:cNvCxnSpPr>
          <p:nvPr/>
        </p:nvCxnSpPr>
        <p:spPr>
          <a:xfrm>
            <a:off x="11349120" y="1926317"/>
            <a:ext cx="1" cy="49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6" name="Straight Arrow Connector 4125">
            <a:extLst>
              <a:ext uri="{FF2B5EF4-FFF2-40B4-BE49-F238E27FC236}">
                <a16:creationId xmlns:a16="http://schemas.microsoft.com/office/drawing/2014/main" id="{82ECF7F2-FE2B-4289-B4C0-549CB07457A1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11349121" y="2766884"/>
            <a:ext cx="11164" cy="457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42B3578-9DA3-44DF-B9FC-94D79E364F79}"/>
              </a:ext>
            </a:extLst>
          </p:cNvPr>
          <p:cNvGrpSpPr/>
          <p:nvPr/>
        </p:nvGrpSpPr>
        <p:grpSpPr>
          <a:xfrm>
            <a:off x="374818" y="1187319"/>
            <a:ext cx="7091210" cy="4114502"/>
            <a:chOff x="374818" y="1187319"/>
            <a:chExt cx="7091210" cy="4114502"/>
          </a:xfrm>
        </p:grpSpPr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5594F4A5-D3DE-4C60-B602-75E354800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4698" y="1222420"/>
              <a:ext cx="728444" cy="7284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EE35D0-8C56-44ED-9111-FA16FD4E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8270" y="1187319"/>
              <a:ext cx="774259" cy="798645"/>
            </a:xfrm>
            <a:prstGeom prst="rect">
              <a:avLst/>
            </a:prstGeom>
          </p:spPr>
        </p:pic>
        <p:pic>
          <p:nvPicPr>
            <p:cNvPr id="12" name="Graphic 11" descr="Database with solid fill">
              <a:extLst>
                <a:ext uri="{FF2B5EF4-FFF2-40B4-BE49-F238E27FC236}">
                  <a16:creationId xmlns:a16="http://schemas.microsoft.com/office/drawing/2014/main" id="{E1B591AD-2008-4A6F-9CEC-03E60C276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52529" y="1222419"/>
              <a:ext cx="728444" cy="728444"/>
            </a:xfrm>
            <a:prstGeom prst="rect">
              <a:avLst/>
            </a:prstGeom>
          </p:spPr>
        </p:pic>
        <p:pic>
          <p:nvPicPr>
            <p:cNvPr id="13" name="Picture 2" descr="kafka-logo-wide - Software Engineering Daily">
              <a:extLst>
                <a:ext uri="{FF2B5EF4-FFF2-40B4-BE49-F238E27FC236}">
                  <a16:creationId xmlns:a16="http://schemas.microsoft.com/office/drawing/2014/main" id="{C0C994CD-7269-4D31-AEE0-D3F450D7E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313" y="2792325"/>
              <a:ext cx="869523" cy="45720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D919AD-A0EB-48C0-A54A-F6043B1A18A4}"/>
                </a:ext>
              </a:extLst>
            </p:cNvPr>
            <p:cNvSpPr txBox="1"/>
            <p:nvPr/>
          </p:nvSpPr>
          <p:spPr>
            <a:xfrm>
              <a:off x="374818" y="1362696"/>
              <a:ext cx="897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Kafka Connect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616D70-6073-48E3-9810-9669B388F4AC}"/>
                </a:ext>
              </a:extLst>
            </p:cNvPr>
            <p:cNvSpPr txBox="1"/>
            <p:nvPr/>
          </p:nvSpPr>
          <p:spPr>
            <a:xfrm>
              <a:off x="374818" y="2697761"/>
              <a:ext cx="897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Python Kafka Producer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9AE7A5-8624-41EB-B4C5-68C628577197}"/>
                </a:ext>
              </a:extLst>
            </p:cNvPr>
            <p:cNvSpPr txBox="1"/>
            <p:nvPr/>
          </p:nvSpPr>
          <p:spPr>
            <a:xfrm>
              <a:off x="374818" y="4160239"/>
              <a:ext cx="897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Kafka Streams</a:t>
              </a:r>
            </a:p>
          </p:txBody>
        </p:sp>
        <p:pic>
          <p:nvPicPr>
            <p:cNvPr id="17" name="Graphic 16" descr="Processor with solid fill">
              <a:extLst>
                <a:ext uri="{FF2B5EF4-FFF2-40B4-BE49-F238E27FC236}">
                  <a16:creationId xmlns:a16="http://schemas.microsoft.com/office/drawing/2014/main" id="{2D871D7A-C767-4F40-A221-233868FE2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54698" y="4111712"/>
              <a:ext cx="728444" cy="728444"/>
            </a:xfrm>
            <a:prstGeom prst="rect">
              <a:avLst/>
            </a:prstGeom>
          </p:spPr>
        </p:pic>
        <p:pic>
          <p:nvPicPr>
            <p:cNvPr id="19" name="Graphic 18" descr="Ui Ux with solid fill">
              <a:extLst>
                <a:ext uri="{FF2B5EF4-FFF2-40B4-BE49-F238E27FC236}">
                  <a16:creationId xmlns:a16="http://schemas.microsoft.com/office/drawing/2014/main" id="{9A2250A4-FA61-412B-8881-736308BD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70632" y="4152768"/>
              <a:ext cx="646331" cy="646331"/>
            </a:xfrm>
            <a:prstGeom prst="rect">
              <a:avLst/>
            </a:prstGeom>
          </p:spPr>
        </p:pic>
        <p:pic>
          <p:nvPicPr>
            <p:cNvPr id="21" name="Graphic 20" descr="Database with solid fill">
              <a:extLst>
                <a:ext uri="{FF2B5EF4-FFF2-40B4-BE49-F238E27FC236}">
                  <a16:creationId xmlns:a16="http://schemas.microsoft.com/office/drawing/2014/main" id="{927EDB6F-F234-4D95-82DC-ACD15666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9575" y="1222419"/>
              <a:ext cx="728444" cy="72844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B74623-4FDE-4A70-B72D-22DC48815A79}"/>
                </a:ext>
              </a:extLst>
            </p:cNvPr>
            <p:cNvSpPr txBox="1"/>
            <p:nvPr/>
          </p:nvSpPr>
          <p:spPr>
            <a:xfrm>
              <a:off x="1754697" y="4840156"/>
              <a:ext cx="980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Production ML App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3BB55D-C2D6-459D-81E9-1361EA63C9A0}"/>
                </a:ext>
              </a:extLst>
            </p:cNvPr>
            <p:cNvSpPr txBox="1"/>
            <p:nvPr/>
          </p:nvSpPr>
          <p:spPr>
            <a:xfrm>
              <a:off x="4683875" y="4840156"/>
              <a:ext cx="1193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Model Building</a:t>
              </a: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FD26F112-6526-4B0E-969B-361C2F12F8D1}"/>
                </a:ext>
              </a:extLst>
            </p:cNvPr>
            <p:cNvCxnSpPr>
              <a:stCxn id="7" idx="1"/>
              <a:endCxn id="13" idx="1"/>
            </p:cNvCxnSpPr>
            <p:nvPr/>
          </p:nvCxnSpPr>
          <p:spPr>
            <a:xfrm rot="10800000" flipH="1" flipV="1">
              <a:off x="1754697" y="1586642"/>
              <a:ext cx="1243615" cy="1434284"/>
            </a:xfrm>
            <a:prstGeom prst="bentConnector3">
              <a:avLst>
                <a:gd name="adj1" fmla="val -183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566C53E4-E1E5-44F1-B8AB-D2AE36FC56ED}"/>
                </a:ext>
              </a:extLst>
            </p:cNvPr>
            <p:cNvCxnSpPr>
              <a:stCxn id="21" idx="3"/>
              <a:endCxn id="13" idx="3"/>
            </p:cNvCxnSpPr>
            <p:nvPr/>
          </p:nvCxnSpPr>
          <p:spPr>
            <a:xfrm flipH="1">
              <a:off x="3867836" y="1586641"/>
              <a:ext cx="1690183" cy="1434285"/>
            </a:xfrm>
            <a:prstGeom prst="bentConnector3">
              <a:avLst>
                <a:gd name="adj1" fmla="val -13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3DCDA4-69A0-4200-B740-C7204ED4AF7B}"/>
                </a:ext>
              </a:extLst>
            </p:cNvPr>
            <p:cNvCxnSpPr>
              <a:stCxn id="15" idx="3"/>
            </p:cNvCxnSpPr>
            <p:nvPr/>
          </p:nvCxnSpPr>
          <p:spPr>
            <a:xfrm flipV="1">
              <a:off x="1272440" y="3020925"/>
              <a:ext cx="178855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DA93C89-84FA-41C6-A548-1740E8FBCE9B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1272440" y="1593528"/>
              <a:ext cx="178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72408B-A0FE-49D7-A3CD-3C3D148ABB3A}"/>
                </a:ext>
              </a:extLst>
            </p:cNvPr>
            <p:cNvCxnSpPr>
              <a:stCxn id="16" idx="3"/>
            </p:cNvCxnSpPr>
            <p:nvPr/>
          </p:nvCxnSpPr>
          <p:spPr>
            <a:xfrm flipV="1">
              <a:off x="1272440" y="4391071"/>
              <a:ext cx="1788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2792363-3B8B-45A1-AF30-5616F377E521}"/>
                </a:ext>
              </a:extLst>
            </p:cNvPr>
            <p:cNvCxnSpPr>
              <a:stCxn id="8" idx="2"/>
            </p:cNvCxnSpPr>
            <p:nvPr/>
          </p:nvCxnSpPr>
          <p:spPr>
            <a:xfrm rot="16200000" flipH="1">
              <a:off x="2729099" y="2222265"/>
              <a:ext cx="711797" cy="23919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F708B4F5-9C16-4309-859B-B4E5533E6BA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2004" y="1995846"/>
              <a:ext cx="711797" cy="6920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960A345-DD6F-4252-BC13-927D3439082B}"/>
                </a:ext>
              </a:extLst>
            </p:cNvPr>
            <p:cNvCxnSpPr>
              <a:stCxn id="12" idx="2"/>
            </p:cNvCxnSpPr>
            <p:nvPr/>
          </p:nvCxnSpPr>
          <p:spPr>
            <a:xfrm rot="5400000">
              <a:off x="3241736" y="2222746"/>
              <a:ext cx="746898" cy="20313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AE2E4B-5492-46E1-8106-7AA89F4BF670}"/>
                </a:ext>
              </a:extLst>
            </p:cNvPr>
            <p:cNvSpPr txBox="1"/>
            <p:nvPr/>
          </p:nvSpPr>
          <p:spPr>
            <a:xfrm>
              <a:off x="6353976" y="2111029"/>
              <a:ext cx="1112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Rest Proxy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5D260DC-989C-4889-9EEA-F965C4C322C1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>
              <a:off x="5939406" y="2242793"/>
              <a:ext cx="414570" cy="5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768FD822-B14F-4F80-AE58-68E74730BD9B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rot="5400000">
              <a:off x="2344905" y="3023542"/>
              <a:ext cx="862186" cy="131415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6775551A-5595-4B21-8F45-1FF5BDED338D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2483142" y="3249526"/>
              <a:ext cx="1208886" cy="122640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4F9E5327-E537-483F-AFF1-9AEB5FED731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rot="16200000" flipH="1">
              <a:off x="3790951" y="3396253"/>
              <a:ext cx="1131842" cy="102752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2C9515F9-65EF-4962-8F5A-E070052334DB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4052281" y="3011250"/>
              <a:ext cx="1023674" cy="1259361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99" name="Straight Arrow Connector 4098">
              <a:extLst>
                <a:ext uri="{FF2B5EF4-FFF2-40B4-BE49-F238E27FC236}">
                  <a16:creationId xmlns:a16="http://schemas.microsoft.com/office/drawing/2014/main" id="{D0F2A228-BD57-4737-8014-F3EC4EA34387}"/>
                </a:ext>
              </a:extLst>
            </p:cNvPr>
            <p:cNvCxnSpPr/>
            <p:nvPr/>
          </p:nvCxnSpPr>
          <p:spPr>
            <a:xfrm>
              <a:off x="5939406" y="2720830"/>
              <a:ext cx="47817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93AAB72-62E6-4B83-AAB4-4761132C35C7}"/>
                </a:ext>
              </a:extLst>
            </p:cNvPr>
            <p:cNvSpPr txBox="1"/>
            <p:nvPr/>
          </p:nvSpPr>
          <p:spPr>
            <a:xfrm>
              <a:off x="6353976" y="2559261"/>
              <a:ext cx="11120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Schema Registry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3E7051-C46C-48F7-A46B-4D2A1B3279D3}"/>
                </a:ext>
              </a:extLst>
            </p:cNvPr>
            <p:cNvSpPr txBox="1"/>
            <p:nvPr/>
          </p:nvSpPr>
          <p:spPr>
            <a:xfrm>
              <a:off x="5260399" y="3449787"/>
              <a:ext cx="1069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Model Params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99D52B-6F26-4804-919C-77BF0D89A82F}"/>
                </a:ext>
              </a:extLst>
            </p:cNvPr>
            <p:cNvSpPr txBox="1"/>
            <p:nvPr/>
          </p:nvSpPr>
          <p:spPr>
            <a:xfrm>
              <a:off x="3904378" y="4136935"/>
              <a:ext cx="1069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A3F772-44F1-4348-A4A5-CC40182CEFB9}"/>
                </a:ext>
              </a:extLst>
            </p:cNvPr>
            <p:cNvSpPr txBox="1"/>
            <p:nvPr/>
          </p:nvSpPr>
          <p:spPr>
            <a:xfrm>
              <a:off x="2670340" y="4147174"/>
              <a:ext cx="10695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327B64A-12D6-4CAF-A9FF-FE33030106D2}"/>
                </a:ext>
              </a:extLst>
            </p:cNvPr>
            <p:cNvSpPr txBox="1"/>
            <p:nvPr/>
          </p:nvSpPr>
          <p:spPr>
            <a:xfrm>
              <a:off x="1782679" y="2664746"/>
              <a:ext cx="1149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Feature Data Input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24C611-24D1-4ACF-8EC5-05A8D9E48866}"/>
                </a:ext>
              </a:extLst>
            </p:cNvPr>
            <p:cNvSpPr txBox="1"/>
            <p:nvPr/>
          </p:nvSpPr>
          <p:spPr>
            <a:xfrm>
              <a:off x="4341769" y="2664965"/>
              <a:ext cx="11490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Feature Data Input</a:t>
              </a:r>
            </a:p>
          </p:txBody>
        </p:sp>
        <p:pic>
          <p:nvPicPr>
            <p:cNvPr id="111" name="Picture 22" descr="RSS - Wikipedia">
              <a:extLst>
                <a:ext uri="{FF2B5EF4-FFF2-40B4-BE49-F238E27FC236}">
                  <a16:creationId xmlns:a16="http://schemas.microsoft.com/office/drawing/2014/main" id="{07D9FE4F-5050-4F5C-AAF7-03CA3F01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1728" y="1364629"/>
              <a:ext cx="486217" cy="48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4">
              <a:extLst>
                <a:ext uri="{FF2B5EF4-FFF2-40B4-BE49-F238E27FC236}">
                  <a16:creationId xmlns:a16="http://schemas.microsoft.com/office/drawing/2014/main" id="{59391217-BF50-405A-A00D-EE1D3B2D0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443" y="3341003"/>
              <a:ext cx="758967" cy="394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8" descr="Mongo DB - Go Code Colorado">
              <a:extLst>
                <a:ext uri="{FF2B5EF4-FFF2-40B4-BE49-F238E27FC236}">
                  <a16:creationId xmlns:a16="http://schemas.microsoft.com/office/drawing/2014/main" id="{3DFFD50B-85D6-4AD1-84D3-CA431F785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067" y="1998832"/>
              <a:ext cx="736795" cy="59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A385B9-7A0D-47CB-9C72-1316ABD4FEF0}"/>
              </a:ext>
            </a:extLst>
          </p:cNvPr>
          <p:cNvSpPr/>
          <p:nvPr/>
        </p:nvSpPr>
        <p:spPr>
          <a:xfrm rot="5400000">
            <a:off x="5191594" y="3336102"/>
            <a:ext cx="4580392" cy="282827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9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Ingestion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550D3-92CC-48D0-8419-536272355F83}"/>
              </a:ext>
            </a:extLst>
          </p:cNvPr>
          <p:cNvSpPr txBox="1"/>
          <p:nvPr/>
        </p:nvSpPr>
        <p:spPr>
          <a:xfrm>
            <a:off x="1012301" y="1148535"/>
            <a:ext cx="10832953" cy="476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Project Name - data-ingestion-service: The objective of this project is to source new data to re-train the model</a:t>
            </a:r>
            <a:r>
              <a:rPr lang="en-US" sz="1200" dirty="0">
                <a:latin typeface="Arial" panose="020B0604020202020204" pitchFamily="34" charset="0"/>
              </a:rPr>
              <a:t>.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This project should connect to at least 2 different news sources. Ingestion could be done either as follows: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Via REST APIs (search news APIs available on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rapidAPI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for example </a:t>
            </a:r>
            <a:r>
              <a:rPr lang="en-US" sz="1200" b="0" i="0" dirty="0">
                <a:effectLst/>
                <a:latin typeface="Arial" panose="020B0604020202020204" pitchFamily="34" charset="0"/>
                <a:hlinkClick r:id="rId2"/>
              </a:rPr>
              <a:t>https://rapidapi.com/newscatcher-api-newscatcher-api-default/api/free-news/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Via RSS feed (For </a:t>
            </a:r>
            <a:r>
              <a:rPr lang="en-US" sz="1200" dirty="0">
                <a:latin typeface="Arial" panose="020B0604020202020204" pitchFamily="34" charset="0"/>
              </a:rPr>
              <a:t>instance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by using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BeautifulSoup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to scrap RSS feed)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Create your own mock news generator service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</a:rPr>
              <a:t>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nsure that the collected news has “category” or “topic” as a part of raw data irrespective of the source. Data Cleaning - Since different news sources could have different response formats, transform the API response for all news sources to same raw format, which should include following fields –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Title</a:t>
            </a: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date/ time</a:t>
            </a: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Summary</a:t>
            </a: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topic/ category</a:t>
            </a: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Source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2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Scheduling - Schedule all news source services to collect news using a process scheduler (every few mins/ hours), or with custom thread management code. Data Storage – Use a Publisher – Subscriber model to collect data and push it to the store. Create a Kafka topic and use it to queue cleaned responses from all sources. The sink for the stream should be MySQL/ MongoDB.</a:t>
            </a:r>
            <a:endParaRPr lang="en-US" sz="1200" dirty="0"/>
          </a:p>
        </p:txBody>
      </p:sp>
      <p:pic>
        <p:nvPicPr>
          <p:cNvPr id="10" name="Picture 20" descr="Data Ingestion Icon #342664 - Free Icons Library">
            <a:extLst>
              <a:ext uri="{FF2B5EF4-FFF2-40B4-BE49-F238E27FC236}">
                <a16:creationId xmlns:a16="http://schemas.microsoft.com/office/drawing/2014/main" id="{6678F264-11CA-4B8C-B6EB-82D59122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" y="1379030"/>
            <a:ext cx="924452" cy="55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Cleansing &amp;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550D3-92CC-48D0-8419-536272355F83}"/>
              </a:ext>
            </a:extLst>
          </p:cNvPr>
          <p:cNvSpPr txBox="1"/>
          <p:nvPr/>
        </p:nvSpPr>
        <p:spPr>
          <a:xfrm>
            <a:off x="1012301" y="1152583"/>
            <a:ext cx="10832953" cy="3105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Project Name - </a:t>
            </a:r>
            <a:r>
              <a:rPr lang="en-US" sz="1200" dirty="0">
                <a:latin typeface="Arial" panose="020B0604020202020204" pitchFamily="34" charset="0"/>
              </a:rPr>
              <a:t>model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-training-service: The  objective  of  this  project  is  to  trigger  model  re-training  and  deployment  on-demand.  Over  a period, the performance of models degrades, and it becomes important to retrain them. Before using the raw data can be used for model training/ retraining it needs to be preprocessed to relevant structure.</a:t>
            </a:r>
          </a:p>
          <a:p>
            <a:pPr>
              <a:lnSpc>
                <a:spcPct val="150000"/>
              </a:lnSpc>
            </a:pP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Load the data from “raw data” source (MySQL/ MongoDB) into Spark by using relevant connector for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PySpark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Perform  data  cleaning  and  preprocessing,  followed  by  segregation  to  train  and  test  datasets. (Necessary pre-training steps to be shared with participants)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Perform  model  re-training  (a  pre-trained  model  along  with  code  to  retrain  the  model  could  be provided to participants).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Highlight the explainability  of  the  AIML  model  by  white  boxing  which  patterns  learnt  by  the training data arrives to a particular class [ News topic ].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Serialize the model and save it to a location (or push the model to a model registry like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MLFlow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), which can later be used for model retrieval model deployment</a:t>
            </a: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Graphic 6" descr="Soap with solid fill">
            <a:extLst>
              <a:ext uri="{FF2B5EF4-FFF2-40B4-BE49-F238E27FC236}">
                <a16:creationId xmlns:a16="http://schemas.microsoft.com/office/drawing/2014/main" id="{0EE983E7-A3CC-412B-9C6A-D1AB4DE6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857" y="1180291"/>
            <a:ext cx="635951" cy="635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AE0EA9-C594-4B1C-BF72-567205DD27C0}"/>
              </a:ext>
            </a:extLst>
          </p:cNvPr>
          <p:cNvSpPr txBox="1"/>
          <p:nvPr/>
        </p:nvSpPr>
        <p:spPr>
          <a:xfrm>
            <a:off x="1012301" y="4567715"/>
            <a:ext cx="1324500" cy="33515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Workflo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w Steps</a:t>
            </a:r>
            <a:endParaRPr lang="en-US" sz="12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C434A0-D503-4F62-BA46-2A0861542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623766"/>
              </p:ext>
            </p:extLst>
          </p:nvPr>
        </p:nvGraphicFramePr>
        <p:xfrm>
          <a:off x="1012301" y="4729017"/>
          <a:ext cx="10832953" cy="1597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069DFDD-760F-4590-BFDC-623ADFB00B4B}"/>
              </a:ext>
            </a:extLst>
          </p:cNvPr>
          <p:cNvSpPr txBox="1"/>
          <p:nvPr/>
        </p:nvSpPr>
        <p:spPr>
          <a:xfrm>
            <a:off x="5648303" y="4976762"/>
            <a:ext cx="23965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Text Extraction &amp; Stop-words Removal</a:t>
            </a:r>
          </a:p>
        </p:txBody>
      </p:sp>
    </p:spTree>
    <p:extLst>
      <p:ext uri="{BB962C8B-B14F-4D97-AF65-F5344CB8AC3E}">
        <p14:creationId xmlns:p14="http://schemas.microsoft.com/office/powerpoint/2010/main" val="8411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550D3-92CC-48D0-8419-536272355F83}"/>
              </a:ext>
            </a:extLst>
          </p:cNvPr>
          <p:cNvSpPr txBox="1"/>
          <p:nvPr/>
        </p:nvSpPr>
        <p:spPr>
          <a:xfrm>
            <a:off x="1012301" y="1152583"/>
            <a:ext cx="10832953" cy="3382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Project Name - </a:t>
            </a:r>
            <a:r>
              <a:rPr lang="en-US" sz="1200" dirty="0">
                <a:latin typeface="Arial" panose="020B0604020202020204" pitchFamily="34" charset="0"/>
              </a:rPr>
              <a:t> model-prediction-service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: A separate classifier project picks up the trained model either from a location or from the model registry, and exposes it for prediction in following modes -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Real  Time  REST  (flask)  API  –  allows  users  to  initiate  a  classification  request  in  JSON  or  any  other format  using  a  REST  client  and  returns  the  classified  category  in  real  time.  This  API  should  be  a POST  request  and  should  accept  JSON  in  request  and  return  JSON  as  response.  Request  body should contain 2 fields - the title and description/summary of a single news article. Response should contain the predicted category as a field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Batch Mode (IF TIME PERMITS) – Allow user to pass bulk news articles, and project returns a bulk classification response. It could also be an API which accepts multipart requests containing excel in a predetermined format, and simply submits the request to the bulk process. Response would be  a  unique  id.  Another  API  retrieves  the  processed  excel  with  classified  responses,  once  the processing is complete, or returns “WIP” if the processing is still in progress</a:t>
            </a:r>
            <a:r>
              <a:rPr lang="en-US" sz="1200" dirty="0">
                <a:latin typeface="Arial" panose="020B0604020202020204" pitchFamily="34" charset="0"/>
              </a:rPr>
              <a:t>.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User Interface - A simple Stream-lit app or a basic HTML page containing a form can be exposed in this project.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It takes  the  title  and  the  description/  summary  of  the  article,  calls  the flask  API  for  prediction, and shows the predicted classification.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It provides  an  option  to  upload  a  batch file  and  response  can  be  processed  and  stored  at  a folder location.</a:t>
            </a: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Graphic 9" descr="Future with solid fill">
            <a:extLst>
              <a:ext uri="{FF2B5EF4-FFF2-40B4-BE49-F238E27FC236}">
                <a16:creationId xmlns:a16="http://schemas.microsoft.com/office/drawing/2014/main" id="{9FA29E85-5710-4FBA-B470-7CACF861C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771" y="1152583"/>
            <a:ext cx="607098" cy="6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Infrastructure &amp; Deployment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550D3-92CC-48D0-8419-536272355F83}"/>
              </a:ext>
            </a:extLst>
          </p:cNvPr>
          <p:cNvSpPr txBox="1"/>
          <p:nvPr/>
        </p:nvSpPr>
        <p:spPr>
          <a:xfrm>
            <a:off x="1012301" y="1152583"/>
            <a:ext cx="10832953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Docker  images  may  be  created  for  all  the  3  projects.  These  images  can  then  be  used  for  deployment  as containers.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Deployment can be orchestrated by using docker-compose (optional)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Flask APIs (wherever required) should use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Gunicorn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/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Bjoern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/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CherryPy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as a WSGI server.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Use PEP guidelines for python code standards</a:t>
            </a: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A455C8-5A8F-4071-8859-3B42C119F058}"/>
              </a:ext>
            </a:extLst>
          </p:cNvPr>
          <p:cNvSpPr txBox="1"/>
          <p:nvPr/>
        </p:nvSpPr>
        <p:spPr>
          <a:xfrm>
            <a:off x="1012301" y="2766766"/>
            <a:ext cx="8879844" cy="3105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 sz="1200" b="0" i="0">
                <a:effectLst/>
                <a:latin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b="1" dirty="0"/>
              <a:t>ML Tools:</a:t>
            </a:r>
          </a:p>
          <a:p>
            <a:pPr marL="0" indent="0">
              <a:buNone/>
            </a:pPr>
            <a:r>
              <a:rPr lang="en-US" dirty="0"/>
              <a:t>Following tools to be used for project setup –</a:t>
            </a:r>
          </a:p>
          <a:p>
            <a:r>
              <a:rPr lang="en-US" dirty="0"/>
              <a:t>PyCharm as Python IDE</a:t>
            </a:r>
          </a:p>
          <a:p>
            <a:r>
              <a:rPr lang="en-US" dirty="0"/>
              <a:t>Virtual Environment – use </a:t>
            </a:r>
            <a:r>
              <a:rPr lang="en-US" dirty="0" err="1"/>
              <a:t>venv</a:t>
            </a:r>
            <a:r>
              <a:rPr lang="en-US" dirty="0"/>
              <a:t> or </a:t>
            </a:r>
            <a:r>
              <a:rPr lang="en-US" dirty="0" err="1"/>
              <a:t>virtualenvwrapper</a:t>
            </a:r>
            <a:r>
              <a:rPr lang="en-US" dirty="0"/>
              <a:t> to setup separate environments for all projects described.</a:t>
            </a:r>
          </a:p>
          <a:p>
            <a:r>
              <a:rPr lang="en-US" dirty="0"/>
              <a:t>MySQL/ MongoDB as datastore.</a:t>
            </a:r>
          </a:p>
          <a:p>
            <a:r>
              <a:rPr lang="en-US" dirty="0" err="1"/>
              <a:t>PySpark</a:t>
            </a:r>
            <a:r>
              <a:rPr lang="en-US" dirty="0"/>
              <a:t> for stream processing.</a:t>
            </a:r>
          </a:p>
          <a:p>
            <a:r>
              <a:rPr lang="en-US" dirty="0"/>
              <a:t>POSTMAN for testing Flask APIs.</a:t>
            </a:r>
          </a:p>
          <a:p>
            <a:r>
              <a:rPr lang="en-US" dirty="0"/>
              <a:t>Apache Zookeeper + Kafka for message queue/ streams.</a:t>
            </a:r>
          </a:p>
          <a:p>
            <a:r>
              <a:rPr lang="en-US" dirty="0" err="1"/>
              <a:t>Tensorboard</a:t>
            </a:r>
            <a:r>
              <a:rPr lang="en-US" dirty="0"/>
              <a:t> for monitoring the progress of model retraining.</a:t>
            </a:r>
          </a:p>
          <a:p>
            <a:r>
              <a:rPr lang="en-US" dirty="0" err="1"/>
              <a:t>MLFlow</a:t>
            </a:r>
            <a:r>
              <a:rPr lang="en-US" dirty="0"/>
              <a:t> for model versioning + hyper-parameters versioning.</a:t>
            </a:r>
          </a:p>
          <a:p>
            <a:r>
              <a:rPr lang="en-US" dirty="0"/>
              <a:t>Python </a:t>
            </a:r>
            <a:r>
              <a:rPr lang="en-US" dirty="0" err="1"/>
              <a:t>cookiecutter</a:t>
            </a:r>
            <a:r>
              <a:rPr lang="en-US" dirty="0"/>
              <a:t> templates may be used for setting up the project</a:t>
            </a:r>
          </a:p>
        </p:txBody>
      </p:sp>
      <p:pic>
        <p:nvPicPr>
          <p:cNvPr id="14" name="Graphic 13" descr="Playbook with solid fill">
            <a:extLst>
              <a:ext uri="{FF2B5EF4-FFF2-40B4-BE49-F238E27FC236}">
                <a16:creationId xmlns:a16="http://schemas.microsoft.com/office/drawing/2014/main" id="{3F03A7AB-66AC-4B88-90CE-C75F4033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55" y="1152583"/>
            <a:ext cx="562587" cy="5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5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BDDB-CCE0-46D1-8222-9CA1F43F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Solution &amp; Output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B8BDCF-BAEA-4585-BEC1-683C918B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IITH - SEDS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0C3EE4-E67B-4670-A717-07196008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2F3FD-81B1-4CBC-B702-2C883E00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289" y="1219200"/>
            <a:ext cx="6464357" cy="5043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F369A0-8E0C-4D29-B957-A7D0D640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4" y="1024466"/>
            <a:ext cx="5405235" cy="25941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2F3C9-A807-496C-8129-A14C3F9A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4" y="3668889"/>
            <a:ext cx="5325081" cy="25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0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{3B8AFF6D-BCC8-4696-BE0C-8ED7DFF4D283}tf22712842_win32</Template>
  <TotalTime>11413</TotalTime>
  <Words>1388</Words>
  <Application>Microsoft Office PowerPoint</Application>
  <PresentationFormat>Widescreen</PresentationFormat>
  <Paragraphs>147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Wingdings</vt:lpstr>
      <vt:lpstr>1_RetrospectVTI</vt:lpstr>
      <vt:lpstr>News Articles Classifier</vt:lpstr>
      <vt:lpstr>Project Overview – Executive Summary</vt:lpstr>
      <vt:lpstr>Project Plan</vt:lpstr>
      <vt:lpstr>Solution Architecture</vt:lpstr>
      <vt:lpstr>Data Ingestion</vt:lpstr>
      <vt:lpstr>Data Cleansing &amp; Preparation</vt:lpstr>
      <vt:lpstr>Model Prediction</vt:lpstr>
      <vt:lpstr>Model Infrastructure &amp; Deployment </vt:lpstr>
      <vt:lpstr>Model Solution &amp; Output</vt:lpstr>
      <vt:lpstr>Model Solution &amp; Output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Articles Classifier</dc:title>
  <dc:creator>Chandrasekhar Kadiri</dc:creator>
  <cp:lastModifiedBy>Chandrasekhar Kadiri</cp:lastModifiedBy>
  <cp:revision>44</cp:revision>
  <dcterms:created xsi:type="dcterms:W3CDTF">2021-10-07T12:32:42Z</dcterms:created>
  <dcterms:modified xsi:type="dcterms:W3CDTF">2021-11-01T11:28:20Z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